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58" r:id="rId1"/>
  </p:sldMasterIdLst>
  <p:notesMasterIdLst>
    <p:notesMasterId r:id="rId33"/>
  </p:notesMasterIdLst>
  <p:handoutMasterIdLst>
    <p:handoutMasterId r:id="rId34"/>
  </p:handoutMasterIdLst>
  <p:sldIdLst>
    <p:sldId id="380" r:id="rId2"/>
    <p:sldId id="365" r:id="rId3"/>
    <p:sldId id="366" r:id="rId4"/>
    <p:sldId id="360" r:id="rId5"/>
    <p:sldId id="317" r:id="rId6"/>
    <p:sldId id="319" r:id="rId7"/>
    <p:sldId id="320" r:id="rId8"/>
    <p:sldId id="364" r:id="rId9"/>
    <p:sldId id="381" r:id="rId10"/>
    <p:sldId id="362" r:id="rId11"/>
    <p:sldId id="367" r:id="rId12"/>
    <p:sldId id="331" r:id="rId13"/>
    <p:sldId id="266" r:id="rId14"/>
    <p:sldId id="269" r:id="rId15"/>
    <p:sldId id="267" r:id="rId16"/>
    <p:sldId id="368" r:id="rId17"/>
    <p:sldId id="369" r:id="rId18"/>
    <p:sldId id="337" r:id="rId19"/>
    <p:sldId id="338" r:id="rId20"/>
    <p:sldId id="339" r:id="rId21"/>
    <p:sldId id="372" r:id="rId22"/>
    <p:sldId id="370" r:id="rId23"/>
    <p:sldId id="345" r:id="rId24"/>
    <p:sldId id="346" r:id="rId25"/>
    <p:sldId id="347" r:id="rId26"/>
    <p:sldId id="348" r:id="rId27"/>
    <p:sldId id="275" r:id="rId28"/>
    <p:sldId id="349" r:id="rId29"/>
    <p:sldId id="373" r:id="rId30"/>
    <p:sldId id="374" r:id="rId31"/>
    <p:sldId id="379" r:id="rId32"/>
  </p:sldIdLst>
  <p:sldSz cx="9144000" cy="6858000" type="screen4x3"/>
  <p:notesSz cx="6797675" cy="9926638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64">
          <p15:clr>
            <a:srgbClr val="A4A3A4"/>
          </p15:clr>
        </p15:guide>
        <p15:guide id="2" pos="62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333333"/>
    <a:srgbClr val="007600"/>
    <a:srgbClr val="8DC9B9"/>
    <a:srgbClr val="4EA68F"/>
    <a:srgbClr val="701A5C"/>
    <a:srgbClr val="FBD589"/>
    <a:srgbClr val="FAB252"/>
    <a:srgbClr val="F5D3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18" autoAdjust="0"/>
    <p:restoredTop sz="75141" autoAdjust="0"/>
  </p:normalViewPr>
  <p:slideViewPr>
    <p:cSldViewPr snapToObjects="1">
      <p:cViewPr varScale="1">
        <p:scale>
          <a:sx n="86" d="100"/>
          <a:sy n="86" d="100"/>
        </p:scale>
        <p:origin x="2520" y="84"/>
      </p:cViewPr>
      <p:guideLst>
        <p:guide orient="horz" pos="864"/>
        <p:guide pos="6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956"/>
    </p:cViewPr>
  </p:sorterViewPr>
  <p:notesViewPr>
    <p:cSldViewPr snapToObjects="1">
      <p:cViewPr varScale="1">
        <p:scale>
          <a:sx n="53" d="100"/>
          <a:sy n="53" d="100"/>
        </p:scale>
        <p:origin x="-1926" y="-102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1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2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54" tIns="47777" rIns="95554" bIns="47777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444" y="2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54" tIns="47777" rIns="95554" bIns="47777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8585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54" tIns="47777" rIns="95554" bIns="47777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 dirty="0"/>
              <a:t>Inventory Management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444" y="9428585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54" tIns="47777" rIns="95554" bIns="47777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fld id="{4069749D-B197-4F29-B703-1102F98F443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0403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5513" y="750888"/>
            <a:ext cx="4946650" cy="370998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359" y="4715154"/>
            <a:ext cx="4984961" cy="44669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4559" tIns="46449" rIns="94559" bIns="4644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90373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5513" y="750888"/>
            <a:ext cx="4946650" cy="3709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95973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5513" y="750888"/>
            <a:ext cx="4946650" cy="3709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95973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287728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5513" y="750888"/>
            <a:ext cx="4946650" cy="3709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9163" indent="-179163">
              <a:buFontTx/>
              <a:buChar char="-"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844073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5513" y="750888"/>
            <a:ext cx="4946650" cy="3709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822788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5513" y="750888"/>
            <a:ext cx="4946650" cy="3709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236472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5513" y="750888"/>
            <a:ext cx="4946650" cy="3709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253872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347033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5513" y="750888"/>
            <a:ext cx="4946650" cy="3709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553125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5513" y="750888"/>
            <a:ext cx="4946650" cy="3709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415281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5513" y="750888"/>
            <a:ext cx="4946650" cy="3709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124483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231005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057401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666738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8741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79614" y="0"/>
            <a:ext cx="8964386" cy="56388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731323" y="2743200"/>
            <a:ext cx="3124200" cy="2057400"/>
          </a:xfrm>
        </p:spPr>
        <p:txBody>
          <a:bodyPr>
            <a:noAutofit/>
          </a:bodyPr>
          <a:lstStyle>
            <a:lvl1pPr marL="0" indent="0" algn="ctr">
              <a:buNone/>
              <a:defRPr sz="2400" b="0" spc="100" baseline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  <a:endParaRPr kumimoji="0" lang="en-US" dirty="0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5714989" y="609600"/>
            <a:ext cx="3124200" cy="1905000"/>
          </a:xfrm>
          <a:noFill/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3200" b="1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2">
                    <a:lumMod val="20000"/>
                    <a:lumOff val="80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11/20/2010</a:t>
            </a: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>
          <a:xfrm>
            <a:off x="1077686" y="6203667"/>
            <a:ext cx="4942113" cy="384048"/>
          </a:xfrm>
        </p:spPr>
        <p:txBody>
          <a:bodyPr/>
          <a:lstStyle>
            <a:lvl1pPr algn="ctr">
              <a:defRPr/>
            </a:lvl1pPr>
          </a:lstStyle>
          <a:p>
            <a:pPr algn="l"/>
            <a:r>
              <a:rPr lang="en-US" dirty="0"/>
              <a:t>Copyright ©2015 McGraw-Hill Higher Education.  All Rights Reserved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79614" y="5638800"/>
            <a:ext cx="8964386" cy="2286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686" y="205409"/>
            <a:ext cx="4162089" cy="5319088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/>
          </a:scene3d>
          <a:sp3d>
            <a:bevelT w="165100" prst="coolSlant"/>
            <a:bevelB/>
          </a:sp3d>
        </p:spPr>
      </p:pic>
    </p:spTree>
    <p:extLst>
      <p:ext uri="{BB962C8B-B14F-4D97-AF65-F5344CB8AC3E}">
        <p14:creationId xmlns:p14="http://schemas.microsoft.com/office/powerpoint/2010/main" val="3824148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048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dirty="0"/>
              <a:t>11/20/2010</a:t>
            </a: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kumimoji="0" lang="en-US" dirty="0"/>
              <a:t>Instructor Slides</a:t>
            </a:r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8229600" y="6232243"/>
            <a:ext cx="745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</a:rPr>
              <a:t>13-</a:t>
            </a:r>
            <a:fld id="{78C8B78F-49AC-44F6-AA95-D2AF30A24F9D}" type="slidenum">
              <a:rPr lang="en-US" sz="1400" smtClean="0">
                <a:solidFill>
                  <a:schemeClr val="tx2"/>
                </a:solidFill>
              </a:rPr>
              <a:t>‹#›</a:t>
            </a:fld>
            <a:endParaRPr lang="en-US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338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11/20/2010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dirty="0"/>
              <a:t>Instructor Slides</a:t>
            </a:r>
          </a:p>
        </p:txBody>
      </p:sp>
      <p:sp>
        <p:nvSpPr>
          <p:cNvPr id="6" name="Content Placeholder 8"/>
          <p:cNvSpPr>
            <a:spLocks noGrp="1"/>
          </p:cNvSpPr>
          <p:nvPr>
            <p:ph idx="1"/>
          </p:nvPr>
        </p:nvSpPr>
        <p:spPr>
          <a:xfrm>
            <a:off x="3048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8229600" y="6232243"/>
            <a:ext cx="745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</a:rPr>
              <a:t>13-</a:t>
            </a:r>
            <a:fld id="{78C8B78F-49AC-44F6-AA95-D2AF30A24F9D}" type="slidenum">
              <a:rPr lang="en-US" sz="1400" smtClean="0">
                <a:solidFill>
                  <a:schemeClr val="tx2"/>
                </a:solidFill>
              </a:rPr>
              <a:t>‹#›</a:t>
            </a:fld>
            <a:endParaRPr lang="en-US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8578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11/20/2010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Instructor Slides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3600" b="1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8229600" y="6232243"/>
            <a:ext cx="745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</a:rPr>
              <a:t>13-</a:t>
            </a:r>
            <a:fld id="{78C8B78F-49AC-44F6-AA95-D2AF30A24F9D}" type="slidenum">
              <a:rPr lang="en-US" sz="1400" smtClean="0">
                <a:solidFill>
                  <a:schemeClr val="tx2"/>
                </a:solidFill>
              </a:rPr>
              <a:t>‹#›</a:t>
            </a:fld>
            <a:endParaRPr lang="en-US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5500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11/20/2010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Instructor Slides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324852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494516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8229600" y="6232243"/>
            <a:ext cx="745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</a:rPr>
              <a:t>13-</a:t>
            </a:r>
            <a:fld id="{78C8B78F-49AC-44F6-AA95-D2AF30A24F9D}" type="slidenum">
              <a:rPr lang="en-US" sz="1400" smtClean="0">
                <a:solidFill>
                  <a:schemeClr val="tx2"/>
                </a:solidFill>
              </a:rPr>
              <a:t>‹#›</a:t>
            </a:fld>
            <a:endParaRPr lang="en-US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1455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dirty="0"/>
              <a:t>Instructor Slides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11/20/2010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3212" y="1437909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3048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463732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" y="223592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463732" y="1398130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 userDrawn="1"/>
        </p:nvSpPr>
        <p:spPr>
          <a:xfrm>
            <a:off x="8229600" y="6232243"/>
            <a:ext cx="745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</a:rPr>
              <a:t>13-</a:t>
            </a:r>
            <a:fld id="{78C8B78F-49AC-44F6-AA95-D2AF30A24F9D}" type="slidenum">
              <a:rPr lang="en-US" sz="1400" smtClean="0">
                <a:solidFill>
                  <a:schemeClr val="tx2"/>
                </a:solidFill>
              </a:rPr>
              <a:t>‹#›</a:t>
            </a:fld>
            <a:endParaRPr lang="en-US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933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11/20/2010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dirty="0"/>
              <a:t>Instructor Slides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8229600" y="6232243"/>
            <a:ext cx="745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</a:rPr>
              <a:t>13-</a:t>
            </a:r>
            <a:fld id="{78C8B78F-49AC-44F6-AA95-D2AF30A24F9D}" type="slidenum">
              <a:rPr lang="en-US" sz="1400" smtClean="0">
                <a:solidFill>
                  <a:schemeClr val="tx2"/>
                </a:solidFill>
              </a:rPr>
              <a:t>‹#›</a:t>
            </a:fld>
            <a:endParaRPr lang="en-US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065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11/20/2010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dirty="0"/>
              <a:t>Instructor Slides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8229600" y="6232243"/>
            <a:ext cx="745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</a:rPr>
              <a:t>13-</a:t>
            </a:r>
            <a:fld id="{78C8B78F-49AC-44F6-AA95-D2AF30A24F9D}" type="slidenum">
              <a:rPr lang="en-US" sz="1400" smtClean="0">
                <a:solidFill>
                  <a:schemeClr val="tx2"/>
                </a:solidFill>
              </a:rPr>
              <a:t>‹#›</a:t>
            </a:fld>
            <a:endParaRPr lang="en-US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833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11/20/2010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dirty="0"/>
              <a:t>Instructor Slides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8229600" y="6232243"/>
            <a:ext cx="745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</a:rPr>
              <a:t>13-</a:t>
            </a:r>
            <a:fld id="{78C8B78F-49AC-44F6-AA95-D2AF30A24F9D}" type="slidenum">
              <a:rPr lang="en-US" sz="1400" smtClean="0">
                <a:solidFill>
                  <a:schemeClr val="tx2"/>
                </a:solidFill>
              </a:rPr>
              <a:t>‹#›</a:t>
            </a:fld>
            <a:endParaRPr lang="en-US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705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11/20/2010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dirty="0"/>
              <a:t>Instructor Slides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8229600" y="6232243"/>
            <a:ext cx="745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</a:rPr>
              <a:t>13-</a:t>
            </a:r>
            <a:fld id="{78C8B78F-49AC-44F6-AA95-D2AF30A24F9D}" type="slidenum">
              <a:rPr lang="en-US" sz="1400" smtClean="0">
                <a:solidFill>
                  <a:schemeClr val="tx2"/>
                </a:solidFill>
              </a:rPr>
              <a:t>‹#›</a:t>
            </a:fld>
            <a:endParaRPr lang="en-US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772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11/20/2010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dirty="0"/>
              <a:t>Instructor Slides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8229600" y="6232243"/>
            <a:ext cx="745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</a:rPr>
              <a:t>13-</a:t>
            </a:r>
            <a:fld id="{78C8B78F-49AC-44F6-AA95-D2AF30A24F9D}" type="slidenum">
              <a:rPr lang="en-US" sz="1400" smtClean="0">
                <a:solidFill>
                  <a:schemeClr val="tx2"/>
                </a:solidFill>
              </a:rPr>
              <a:t>‹#›</a:t>
            </a:fld>
            <a:endParaRPr lang="en-US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3371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dirty="0"/>
              <a:t>11/20/2010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/>
              <a:t>Instructor Slides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8229600" y="6232243"/>
            <a:ext cx="745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</a:rPr>
              <a:t>13-</a:t>
            </a:r>
            <a:fld id="{78C8B78F-49AC-44F6-AA95-D2AF30A24F9D}" type="slidenum">
              <a:rPr lang="en-US" sz="1400" smtClean="0">
                <a:solidFill>
                  <a:schemeClr val="tx2"/>
                </a:solidFill>
              </a:rPr>
              <a:t>‹#›</a:t>
            </a:fld>
            <a:endParaRPr lang="en-US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18689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11/20/2010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kumimoji="0" lang="en-US" dirty="0"/>
              <a:t>Instructor Slides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8229600" y="6232243"/>
            <a:ext cx="745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</a:rPr>
              <a:t>13-</a:t>
            </a:r>
            <a:fld id="{78C8B78F-49AC-44F6-AA95-D2AF30A24F9D}" type="slidenum">
              <a:rPr lang="en-US" sz="1400" smtClean="0">
                <a:solidFill>
                  <a:schemeClr val="tx2"/>
                </a:solidFill>
              </a:rPr>
              <a:t>‹#›</a:t>
            </a:fld>
            <a:endParaRPr lang="en-US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1237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11/20/2010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dirty="0"/>
              <a:t>Instructor Slides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8229600" y="6232243"/>
            <a:ext cx="745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</a:rPr>
              <a:t>13-</a:t>
            </a:r>
            <a:fld id="{78C8B78F-49AC-44F6-AA95-D2AF30A24F9D}" type="slidenum">
              <a:rPr lang="en-US" sz="1400" smtClean="0">
                <a:solidFill>
                  <a:schemeClr val="tx2"/>
                </a:solidFill>
              </a:rPr>
              <a:t>‹#›</a:t>
            </a:fld>
            <a:endParaRPr lang="en-US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454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11/20/2010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dirty="0"/>
              <a:t>Instructor Slides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8229600" y="6232243"/>
            <a:ext cx="745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</a:rPr>
              <a:t>13-</a:t>
            </a:r>
            <a:fld id="{78C8B78F-49AC-44F6-AA95-D2AF30A24F9D}" type="slidenum">
              <a:rPr lang="en-US" sz="1400" smtClean="0">
                <a:solidFill>
                  <a:schemeClr val="tx2"/>
                </a:solidFill>
              </a:rPr>
              <a:t>‹#›</a:t>
            </a:fld>
            <a:endParaRPr lang="en-US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530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336884" y="1481688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  <a:endParaRPr kumimoji="0" lang="en-US" dirty="0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11/20/2010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Instructor Slides</a:t>
            </a:r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324852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 rot="16200000">
            <a:off x="-3342707" y="3323253"/>
            <a:ext cx="6860515" cy="1751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0" y="6674947"/>
            <a:ext cx="9144000" cy="18305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344" y="21280"/>
            <a:ext cx="1154176" cy="968095"/>
          </a:xfrm>
          <a:prstGeom prst="rect">
            <a:avLst/>
          </a:prstGeom>
          <a:effectLst>
            <a:reflection endPos="0" dist="50800" dir="5400000" sy="-100000" algn="bl" rotWithShape="0"/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109744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  <p:sldLayoutId id="2147483770" r:id="rId12"/>
    <p:sldLayoutId id="2147483771" r:id="rId13"/>
    <p:sldLayoutId id="2147483772" r:id="rId14"/>
    <p:sldLayoutId id="2147483773" r:id="rId15"/>
  </p:sldLayoutIdLst>
  <p:txStyles>
    <p:titleStyle>
      <a:lvl1pPr algn="l" rtl="0" eaLnBrk="1" latinLnBrk="0" hangingPunct="1">
        <a:spcBef>
          <a:spcPct val="0"/>
        </a:spcBef>
        <a:buNone/>
        <a:defRPr kumimoji="0" lang="en-US" sz="3200" b="1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chemeClr val="tx1">
              <a:lumMod val="95000"/>
              <a:lumOff val="5000"/>
            </a:schemeClr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85000"/>
        <a:buFont typeface="Wingdings 2"/>
        <a:buChar char=""/>
        <a:defRPr kumimoji="0" sz="2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tx2"/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tx2"/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tx2"/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tx2"/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3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14.wmf"/><Relationship Id="rId4" Type="http://schemas.openxmlformats.org/officeDocument/2006/relationships/oleObject" Target="../embeddings/oleObject2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6.wmf"/><Relationship Id="rId4" Type="http://schemas.openxmlformats.org/officeDocument/2006/relationships/oleObject" Target="../embeddings/oleObject4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9.emf"/><Relationship Id="rId4" Type="http://schemas.openxmlformats.org/officeDocument/2006/relationships/oleObject" Target="../embeddings/oleObject6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20.w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3.wmf"/><Relationship Id="rId4" Type="http://schemas.openxmlformats.org/officeDocument/2006/relationships/oleObject" Target="../embeddings/oleObject9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4.wmf"/><Relationship Id="rId4" Type="http://schemas.openxmlformats.org/officeDocument/2006/relationships/oleObject" Target="../embeddings/oleObject10.bin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6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4.w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072092"/>
            <a:ext cx="8229600" cy="457200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en-AU" sz="2800" dirty="0"/>
              <a:t>OMGT1039</a:t>
            </a:r>
            <a:br>
              <a:rPr lang="en-AU" sz="2800" dirty="0"/>
            </a:br>
            <a:r>
              <a:rPr lang="en-AU" sz="2800" dirty="0"/>
              <a:t>Operations Management</a:t>
            </a:r>
          </a:p>
          <a:p>
            <a:pPr algn="ctr">
              <a:lnSpc>
                <a:spcPct val="80000"/>
              </a:lnSpc>
            </a:pPr>
            <a:endParaRPr lang="en-AU" sz="4000" dirty="0"/>
          </a:p>
          <a:p>
            <a:pPr algn="ctr">
              <a:lnSpc>
                <a:spcPct val="80000"/>
              </a:lnSpc>
            </a:pPr>
            <a:endParaRPr lang="en-AU" sz="4000" dirty="0"/>
          </a:p>
          <a:p>
            <a:pPr marL="0" indent="0" algn="ctr">
              <a:lnSpc>
                <a:spcPct val="80000"/>
              </a:lnSpc>
              <a:buNone/>
            </a:pPr>
            <a:r>
              <a:rPr lang="en-AU" sz="4000" dirty="0"/>
              <a:t>Week 6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en-AU" sz="4000" dirty="0"/>
              <a:t>Inventory Management</a:t>
            </a:r>
          </a:p>
          <a:p>
            <a:pPr marL="0" indent="0" algn="ctr">
              <a:lnSpc>
                <a:spcPct val="80000"/>
              </a:lnSpc>
              <a:buNone/>
            </a:pPr>
            <a:endParaRPr lang="en-AU" sz="4000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0"/>
            <a:ext cx="1455737" cy="1089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486400"/>
            <a:ext cx="1455737" cy="1089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7964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072092"/>
            <a:ext cx="8229600" cy="457200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en-AU" sz="2800" dirty="0"/>
              <a:t>OMGT1039</a:t>
            </a:r>
            <a:br>
              <a:rPr lang="en-AU" sz="2800" dirty="0"/>
            </a:br>
            <a:r>
              <a:rPr lang="en-AU" sz="2800" dirty="0"/>
              <a:t>Operations Management</a:t>
            </a:r>
          </a:p>
          <a:p>
            <a:pPr algn="ctr">
              <a:lnSpc>
                <a:spcPct val="80000"/>
              </a:lnSpc>
            </a:pPr>
            <a:endParaRPr lang="en-AU" sz="4000" dirty="0"/>
          </a:p>
          <a:p>
            <a:pPr algn="ctr">
              <a:lnSpc>
                <a:spcPct val="80000"/>
              </a:lnSpc>
            </a:pPr>
            <a:endParaRPr lang="en-AU" sz="4000" dirty="0"/>
          </a:p>
          <a:p>
            <a:pPr marL="0" indent="0" algn="ctr">
              <a:lnSpc>
                <a:spcPct val="80000"/>
              </a:lnSpc>
              <a:buNone/>
            </a:pPr>
            <a:r>
              <a:rPr lang="en-AU" sz="4000" dirty="0"/>
              <a:t>Week 7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en-AU" sz="4000" dirty="0"/>
              <a:t>Inventory Management</a:t>
            </a:r>
          </a:p>
          <a:p>
            <a:pPr marL="0" indent="0" algn="ctr">
              <a:lnSpc>
                <a:spcPct val="80000"/>
              </a:lnSpc>
              <a:buNone/>
            </a:pPr>
            <a:endParaRPr lang="en-AU" sz="4000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0"/>
            <a:ext cx="1455737" cy="1089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486400"/>
            <a:ext cx="1455737" cy="1089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914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533400" y="838200"/>
            <a:ext cx="8001000" cy="5213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>
                <a:latin typeface="Arabic Typesetting" pitchFamily="66" charset="-78"/>
                <a:cs typeface="Arabic Typesetting" pitchFamily="66" charset="-78"/>
              </a:rPr>
              <a:t>COMMONWEALTH OF AUSTRALIA</a:t>
            </a:r>
            <a:br>
              <a:rPr lang="en-US" sz="2400" dirty="0">
                <a:latin typeface="Arabic Typesetting" pitchFamily="66" charset="-78"/>
                <a:cs typeface="Arabic Typesetting" pitchFamily="66" charset="-78"/>
              </a:rPr>
            </a:br>
            <a:r>
              <a:rPr lang="en-US" sz="2400" dirty="0">
                <a:latin typeface="Arabic Typesetting" pitchFamily="66" charset="-78"/>
                <a:cs typeface="Arabic Typesetting" pitchFamily="66" charset="-78"/>
              </a:rPr>
              <a:t>Copyright Regulations 1969</a:t>
            </a:r>
            <a:br>
              <a:rPr lang="en-US" sz="2400" dirty="0">
                <a:latin typeface="Arabic Typesetting" pitchFamily="66" charset="-78"/>
                <a:cs typeface="Arabic Typesetting" pitchFamily="66" charset="-78"/>
              </a:rPr>
            </a:br>
            <a:r>
              <a:rPr lang="en-US" sz="2400" dirty="0">
                <a:latin typeface="Arabic Typesetting" pitchFamily="66" charset="-78"/>
                <a:cs typeface="Arabic Typesetting" pitchFamily="66" charset="-78"/>
              </a:rPr>
              <a:t>WARNING</a:t>
            </a:r>
            <a:br>
              <a:rPr lang="en-US" sz="2400" dirty="0">
                <a:latin typeface="Arabic Typesetting" pitchFamily="66" charset="-78"/>
                <a:cs typeface="Arabic Typesetting" pitchFamily="66" charset="-78"/>
              </a:rPr>
            </a:br>
            <a:r>
              <a:rPr lang="en-US" sz="2400" dirty="0">
                <a:latin typeface="Arabic Typesetting" pitchFamily="66" charset="-78"/>
                <a:cs typeface="Arabic Typesetting" pitchFamily="66" charset="-78"/>
              </a:rPr>
              <a:t>This material has been reproduced and communicated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>
                <a:latin typeface="Arabic Typesetting" pitchFamily="66" charset="-78"/>
                <a:cs typeface="Arabic Typesetting" pitchFamily="66" charset="-78"/>
              </a:rPr>
              <a:t>to you by or on behalf of Royal Melbourne Institute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>
                <a:latin typeface="Arabic Typesetting" pitchFamily="66" charset="-78"/>
                <a:cs typeface="Arabic Typesetting" pitchFamily="66" charset="-78"/>
              </a:rPr>
              <a:t>of Technology, (RMIT University) pursuant to Part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>
                <a:latin typeface="Arabic Typesetting" pitchFamily="66" charset="-78"/>
                <a:cs typeface="Arabic Typesetting" pitchFamily="66" charset="-78"/>
              </a:rPr>
              <a:t>VB of the Copyright Act 1968 (the Act).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>
                <a:latin typeface="Arabic Typesetting" pitchFamily="66" charset="-78"/>
                <a:cs typeface="Arabic Typesetting" pitchFamily="66" charset="-78"/>
              </a:rPr>
              <a:t>The material in this communication may be subject to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>
                <a:latin typeface="Arabic Typesetting" pitchFamily="66" charset="-78"/>
                <a:cs typeface="Arabic Typesetting" pitchFamily="66" charset="-78"/>
              </a:rPr>
              <a:t>copyright under the Act. Any further reproduction or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>
                <a:latin typeface="Arabic Typesetting" pitchFamily="66" charset="-78"/>
                <a:cs typeface="Arabic Typesetting" pitchFamily="66" charset="-78"/>
              </a:rPr>
              <a:t>communication of this material by you may be the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>
                <a:latin typeface="Arabic Typesetting" pitchFamily="66" charset="-78"/>
                <a:cs typeface="Arabic Typesetting" pitchFamily="66" charset="-78"/>
              </a:rPr>
              <a:t>subject of copyright protection under the Act.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>
                <a:latin typeface="Arabic Typesetting" pitchFamily="66" charset="-78"/>
                <a:cs typeface="Arabic Typesetting" pitchFamily="66" charset="-78"/>
              </a:rPr>
              <a:t>Do not remove this notice.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>
                <a:latin typeface="Arabic Typesetting" pitchFamily="66" charset="-78"/>
                <a:cs typeface="Arabic Typesetting" pitchFamily="66" charset="-78"/>
              </a:rPr>
              <a:t>First page of scanned document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>
                <a:latin typeface="Arabic Typesetting" pitchFamily="66" charset="-78"/>
                <a:cs typeface="Arabic Typesetting" pitchFamily="66" charset="-78"/>
              </a:rPr>
              <a:t>This presentation includes selected slides from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AU" sz="3200" dirty="0">
              <a:latin typeface="Arabic Typesetting" pitchFamily="66" charset="-78"/>
              <a:cs typeface="Arabic Typesetting" pitchFamily="66" charset="-78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AU" sz="2400" dirty="0">
                <a:latin typeface="Arabic Typesetting" pitchFamily="66" charset="-78"/>
                <a:cs typeface="Arabic Typesetting" pitchFamily="66" charset="-78"/>
              </a:rPr>
              <a:t>William J Stevenson (2015) Operations Management, 12 ed. ISBN 10: 1259580091, McGraw Hill</a:t>
            </a:r>
          </a:p>
        </p:txBody>
      </p:sp>
    </p:spTree>
    <p:extLst>
      <p:ext uri="{BB962C8B-B14F-4D97-AF65-F5344CB8AC3E}">
        <p14:creationId xmlns:p14="http://schemas.microsoft.com/office/powerpoint/2010/main" val="2340259003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28700" lvl="1" indent="-315913">
              <a:buFont typeface="Wingdings" pitchFamily="2" charset="2"/>
              <a:buChar char="Ø"/>
            </a:pPr>
            <a:r>
              <a:rPr lang="en-AU" sz="1800" dirty="0"/>
              <a:t>Define the term inventory	</a:t>
            </a:r>
          </a:p>
          <a:p>
            <a:pPr marL="1028700" lvl="1" indent="-315913">
              <a:buFont typeface="Wingdings" pitchFamily="2" charset="2"/>
              <a:buChar char="Ø"/>
            </a:pPr>
            <a:r>
              <a:rPr lang="en-AU" sz="1800" dirty="0"/>
              <a:t>List the different types of inventory	</a:t>
            </a:r>
          </a:p>
          <a:p>
            <a:pPr marL="1028700" lvl="1" indent="-315913">
              <a:buFont typeface="Wingdings" pitchFamily="2" charset="2"/>
              <a:buChar char="Ø"/>
            </a:pPr>
            <a:r>
              <a:rPr lang="en-AU" sz="1800" dirty="0"/>
              <a:t>Describe the main functions of inventory 	</a:t>
            </a:r>
          </a:p>
          <a:p>
            <a:pPr marL="1028700" lvl="1" indent="-315913">
              <a:buFont typeface="Wingdings" pitchFamily="2" charset="2"/>
              <a:buChar char="Ø"/>
            </a:pPr>
            <a:r>
              <a:rPr lang="en-AU" sz="1800" dirty="0"/>
              <a:t>Discuss the main requirements for effective management	</a:t>
            </a:r>
          </a:p>
          <a:p>
            <a:pPr marL="1028700" lvl="1" indent="-315913">
              <a:buFont typeface="Wingdings" pitchFamily="2" charset="2"/>
              <a:buChar char="Ø"/>
            </a:pPr>
            <a:r>
              <a:rPr lang="en-AU" sz="1800" dirty="0"/>
              <a:t>Describe the costs that are relevant for inventory management	</a:t>
            </a:r>
          </a:p>
          <a:p>
            <a:pPr marL="1028700" lvl="1" indent="-315913">
              <a:buFont typeface="Wingdings" pitchFamily="2" charset="2"/>
              <a:buChar char="Ø"/>
            </a:pPr>
            <a:r>
              <a:rPr lang="en-AU" sz="1800" dirty="0"/>
              <a:t>Describe the A-B-C approach and explain how it is useful	</a:t>
            </a:r>
          </a:p>
          <a:p>
            <a:pPr marL="1028700" lvl="1" indent="-315913">
              <a:buFont typeface="Wingdings" pitchFamily="2" charset="2"/>
              <a:buChar char="Ø"/>
            </a:pPr>
            <a:r>
              <a:rPr lang="en-AU" sz="1800" dirty="0"/>
              <a:t>Describe the basic Economic Order Quantity (</a:t>
            </a:r>
            <a:r>
              <a:rPr lang="en-AU" sz="1800" dirty="0" err="1"/>
              <a:t>EOQ</a:t>
            </a:r>
            <a:r>
              <a:rPr lang="en-AU" sz="1800" dirty="0"/>
              <a:t>) model and its assumptions and solve typical problems	</a:t>
            </a:r>
          </a:p>
          <a:p>
            <a:pPr marL="1028700" lvl="1" indent="-315913">
              <a:buFont typeface="Wingdings" pitchFamily="2" charset="2"/>
              <a:buChar char="Ø"/>
            </a:pPr>
            <a:r>
              <a:rPr lang="en-AU" sz="1800" dirty="0"/>
              <a:t>Describe the economic production quantity model and solve typical problems	</a:t>
            </a:r>
          </a:p>
          <a:p>
            <a:pPr marL="1028700" lvl="1" indent="-315913">
              <a:buFont typeface="Wingdings" pitchFamily="2" charset="2"/>
              <a:buChar char="Ø"/>
            </a:pPr>
            <a:r>
              <a:rPr lang="en-AU" sz="1800" dirty="0"/>
              <a:t>Describe reorder point models and solve typical problems	</a:t>
            </a:r>
          </a:p>
        </p:txBody>
      </p:sp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/>
              <a:t>Learning Objectives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229600" cy="1981200"/>
          </a:xfrm>
        </p:spPr>
        <p:txBody>
          <a:bodyPr/>
          <a:lstStyle/>
          <a:p>
            <a:pPr eaLnBrk="1" hangingPunct="1"/>
            <a:r>
              <a:rPr lang="en-US" b="1" dirty="0"/>
              <a:t>Inventory</a:t>
            </a:r>
          </a:p>
          <a:p>
            <a:pPr lvl="1" eaLnBrk="1" hangingPunct="1"/>
            <a:r>
              <a:rPr lang="en-US" dirty="0"/>
              <a:t>A stock or store of goods</a:t>
            </a:r>
          </a:p>
          <a:p>
            <a:pPr eaLnBrk="1" hangingPunct="1"/>
            <a:r>
              <a:rPr lang="en-US" b="1" dirty="0"/>
              <a:t>Independent demand items</a:t>
            </a:r>
          </a:p>
          <a:p>
            <a:pPr lvl="1" eaLnBrk="1" hangingPunct="1"/>
            <a:r>
              <a:rPr lang="en-US" dirty="0"/>
              <a:t>Items that are ready to be sold or used</a:t>
            </a:r>
          </a:p>
          <a:p>
            <a:pPr lvl="1" eaLnBrk="1" hangingPunct="1">
              <a:buNone/>
            </a:pPr>
            <a:endParaRPr lang="en-US" dirty="0"/>
          </a:p>
        </p:txBody>
      </p:sp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Inventory</a:t>
            </a:r>
          </a:p>
        </p:txBody>
      </p:sp>
      <p:pic>
        <p:nvPicPr>
          <p:cNvPr id="142339" name="Picture 3" descr="C:\Documents and Settings\Administrator\Local Settings\Temporary Internet Files\Content.IE5\09G36XE9\MPj0400427000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43537" y="2819400"/>
            <a:ext cx="3700463" cy="3657600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5" name="TextBox 4"/>
          <p:cNvSpPr txBox="1"/>
          <p:nvPr/>
        </p:nvSpPr>
        <p:spPr>
          <a:xfrm>
            <a:off x="609600" y="3657600"/>
            <a:ext cx="5105400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dirty="0">
                <a:latin typeface="+mj-lt"/>
              </a:rPr>
              <a:t>Inventories are a vital part of business: (1) necessary for operations and (2) contribute to customer satisfaction</a:t>
            </a:r>
          </a:p>
          <a:p>
            <a:pPr lvl="1">
              <a:spcAft>
                <a:spcPts val="600"/>
              </a:spcAft>
            </a:pPr>
            <a:r>
              <a:rPr lang="en-US" sz="1600" dirty="0">
                <a:solidFill>
                  <a:schemeClr val="tx2"/>
                </a:solidFill>
                <a:latin typeface="+mj-lt"/>
              </a:rPr>
              <a:t>A “typical” firm has roughly 30% of its current assets and as much as 90% of its working capital invested in inventory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b="0" dirty="0"/>
              <a:t>Raw materials and purchased parts</a:t>
            </a:r>
          </a:p>
          <a:p>
            <a:pPr eaLnBrk="1" hangingPunct="1"/>
            <a:r>
              <a:rPr lang="en-US" sz="2400" b="0" dirty="0"/>
              <a:t>Work-in-process (WIP)</a:t>
            </a:r>
          </a:p>
          <a:p>
            <a:pPr eaLnBrk="1" hangingPunct="1"/>
            <a:r>
              <a:rPr lang="en-US" sz="2400" b="0" dirty="0"/>
              <a:t>Finished goods inventories or merchandise</a:t>
            </a:r>
          </a:p>
          <a:p>
            <a:pPr eaLnBrk="1" hangingPunct="1"/>
            <a:r>
              <a:rPr lang="en-US" sz="2400" b="0" dirty="0"/>
              <a:t>Tools and supplies</a:t>
            </a:r>
          </a:p>
          <a:p>
            <a:pPr eaLnBrk="1" hangingPunct="1"/>
            <a:r>
              <a:rPr lang="en-US" sz="2400" b="0" dirty="0"/>
              <a:t>Maintenance and repairs (MRO) inventory</a:t>
            </a:r>
          </a:p>
          <a:p>
            <a:pPr eaLnBrk="1" hangingPunct="1"/>
            <a:r>
              <a:rPr lang="en-US" sz="2400" b="0" dirty="0"/>
              <a:t>Goods-in-transit to warehouses or customers (pipeline inventory)</a:t>
            </a:r>
          </a:p>
        </p:txBody>
      </p:sp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Types of Inventory</a:t>
            </a:r>
          </a:p>
        </p:txBody>
      </p:sp>
      <p:pic>
        <p:nvPicPr>
          <p:cNvPr id="144388" name="Picture 4" descr="C:\Documents and Settings\Administrator\Local Settings\Temporary Internet Files\Content.IE5\A5MFQPKZ\MPj04014830000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9000" y="1219200"/>
            <a:ext cx="1268587" cy="1901952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44390" name="Picture 6" descr="C:\Documents and Settings\Administrator\Local Settings\Temporary Internet Files\Content.IE5\09G36XE9\MPj03901570000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0" y="3759708"/>
            <a:ext cx="4343400" cy="3098292"/>
          </a:xfrm>
          <a:prstGeom prst="rect">
            <a:avLst/>
          </a:prstGeom>
          <a:noFill/>
          <a:effectLst>
            <a:softEdge rad="635000"/>
          </a:effectLst>
        </p:spPr>
      </p:pic>
      <p:pic>
        <p:nvPicPr>
          <p:cNvPr id="144391" name="Picture 7" descr="C:\Documents and Settings\Administrator\Local Settings\Temporary Internet Files\Content.IE5\U90LILML\MPj04386770000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66800" y="4368800"/>
            <a:ext cx="3733800" cy="2489200"/>
          </a:xfrm>
          <a:prstGeom prst="rect">
            <a:avLst/>
          </a:prstGeom>
          <a:noFill/>
          <a:effectLst>
            <a:softEdge rad="6350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dirty="0"/>
              <a:t>Inventories serve a number of functions such as:</a:t>
            </a:r>
          </a:p>
          <a:p>
            <a:pPr marL="801688" lvl="1" indent="-457200" eaLnBrk="1" hangingPunct="1">
              <a:buFontTx/>
              <a:buAutoNum type="arabicPeriod"/>
            </a:pPr>
            <a:r>
              <a:rPr lang="en-US" sz="2000" dirty="0"/>
              <a:t>To meet anticipated customer demand</a:t>
            </a:r>
          </a:p>
          <a:p>
            <a:pPr marL="801688" lvl="1" indent="-457200" eaLnBrk="1" hangingPunct="1">
              <a:buFontTx/>
              <a:buAutoNum type="arabicPeriod"/>
            </a:pPr>
            <a:r>
              <a:rPr lang="en-US" sz="2000" dirty="0"/>
              <a:t>To smooth production requirements</a:t>
            </a:r>
          </a:p>
          <a:p>
            <a:pPr marL="801688" lvl="1" indent="-457200" eaLnBrk="1" hangingPunct="1">
              <a:buFontTx/>
              <a:buAutoNum type="arabicPeriod"/>
            </a:pPr>
            <a:r>
              <a:rPr lang="en-US" sz="2000" dirty="0"/>
              <a:t>To decouple operations</a:t>
            </a:r>
          </a:p>
          <a:p>
            <a:pPr marL="801688" lvl="1" indent="-457200" eaLnBrk="1" hangingPunct="1">
              <a:buFontTx/>
              <a:buAutoNum type="arabicPeriod"/>
            </a:pPr>
            <a:r>
              <a:rPr lang="en-US" sz="2000" dirty="0"/>
              <a:t>To protect against stockouts</a:t>
            </a:r>
          </a:p>
          <a:p>
            <a:pPr marL="801688" lvl="1" indent="-457200" eaLnBrk="1" hangingPunct="1">
              <a:buFontTx/>
              <a:buAutoNum type="arabicPeriod"/>
            </a:pPr>
            <a:r>
              <a:rPr lang="en-US" sz="2000" dirty="0"/>
              <a:t>To take advantage of order cycles</a:t>
            </a:r>
          </a:p>
          <a:p>
            <a:pPr marL="801688" lvl="1" indent="-457200" eaLnBrk="1" hangingPunct="1">
              <a:buFontTx/>
              <a:buAutoNum type="arabicPeriod"/>
            </a:pPr>
            <a:r>
              <a:rPr lang="en-US" sz="2000" dirty="0"/>
              <a:t>To hedge against price increases</a:t>
            </a:r>
          </a:p>
          <a:p>
            <a:pPr marL="801688" lvl="1" indent="-457200" eaLnBrk="1" hangingPunct="1">
              <a:buFontTx/>
              <a:buAutoNum type="arabicPeriod"/>
            </a:pPr>
            <a:r>
              <a:rPr lang="en-US" sz="2000" dirty="0"/>
              <a:t>To permit operations</a:t>
            </a:r>
          </a:p>
          <a:p>
            <a:pPr marL="801688" lvl="1" indent="-457200" eaLnBrk="1" hangingPunct="1">
              <a:buFontTx/>
              <a:buAutoNum type="arabicPeriod"/>
            </a:pPr>
            <a:r>
              <a:rPr lang="en-US" sz="2000" dirty="0"/>
              <a:t>To take advantage of quantity discounts</a:t>
            </a:r>
          </a:p>
          <a:p>
            <a:pPr marL="801688" lvl="1" indent="-457200" eaLnBrk="1" hangingPunct="1">
              <a:buFontTx/>
              <a:buAutoNum type="arabicPeriod"/>
            </a:pPr>
            <a:endParaRPr lang="en-US" sz="2000" dirty="0"/>
          </a:p>
          <a:p>
            <a:pPr marL="344488" lvl="1" indent="0" eaLnBrk="1" hangingPunct="1">
              <a:buNone/>
            </a:pPr>
            <a:r>
              <a:rPr lang="en-US" sz="3200" b="1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rPr>
              <a:t>Any Disadvantage?</a:t>
            </a:r>
          </a:p>
        </p:txBody>
      </p:sp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Inventory Functions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Inventory management has two main concerns:</a:t>
            </a:r>
          </a:p>
          <a:p>
            <a:pPr marL="685800" lvl="1" indent="-320675">
              <a:buAutoNum type="arabicPeriod"/>
            </a:pPr>
            <a:r>
              <a:rPr lang="en-US" dirty="0"/>
              <a:t>Level of customer service</a:t>
            </a:r>
          </a:p>
          <a:p>
            <a:pPr marL="1028700" lvl="2" indent="-298450"/>
            <a:r>
              <a:rPr lang="en-US" dirty="0"/>
              <a:t>Having the </a:t>
            </a:r>
            <a:r>
              <a:rPr lang="en-US" u="sng" dirty="0"/>
              <a:t>right goods </a:t>
            </a:r>
            <a:r>
              <a:rPr lang="en-US" dirty="0"/>
              <a:t>available in the </a:t>
            </a:r>
            <a:r>
              <a:rPr lang="en-US" u="sng" dirty="0"/>
              <a:t>right quantity</a:t>
            </a:r>
            <a:r>
              <a:rPr lang="en-US" dirty="0"/>
              <a:t> in the </a:t>
            </a:r>
            <a:r>
              <a:rPr lang="en-US" u="sng" dirty="0"/>
              <a:t>right place</a:t>
            </a:r>
            <a:r>
              <a:rPr lang="en-US" dirty="0"/>
              <a:t> at the </a:t>
            </a:r>
            <a:r>
              <a:rPr lang="en-US" u="sng" dirty="0"/>
              <a:t>right time</a:t>
            </a:r>
            <a:endParaRPr lang="en-US" dirty="0"/>
          </a:p>
          <a:p>
            <a:pPr marL="685800" lvl="1" indent="-320675">
              <a:buAutoNum type="arabicPeriod"/>
            </a:pPr>
            <a:r>
              <a:rPr lang="en-US" dirty="0"/>
              <a:t>Costs of ordering and carrying inventories</a:t>
            </a:r>
          </a:p>
          <a:p>
            <a:pPr marL="730250" lvl="2" indent="0">
              <a:buNone/>
            </a:pPr>
            <a:endParaRPr lang="en-US" dirty="0"/>
          </a:p>
          <a:p>
            <a:pPr marL="730250" lvl="2" indent="0">
              <a:buNone/>
            </a:pPr>
            <a:r>
              <a:rPr lang="en-US" b="1" dirty="0"/>
              <a:t>The overall objective of inventory management is to achieve satisfactory levels of customer service while keeping inventory costs within reasonable bounds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 of Inventory Control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8229600" cy="4572000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en-US" sz="2000" b="1" dirty="0"/>
              <a:t>    A-B-C approach</a:t>
            </a:r>
          </a:p>
          <a:p>
            <a:pPr lvl="1" eaLnBrk="1" hangingPunct="1">
              <a:defRPr/>
            </a:pPr>
            <a:r>
              <a:rPr lang="en-US" sz="1800" dirty="0"/>
              <a:t>Classifying inventory according to some measure of importance, and allocating control efforts accordingly</a:t>
            </a:r>
          </a:p>
          <a:p>
            <a:pPr lvl="1" eaLnBrk="1" hangingPunct="1">
              <a:defRPr/>
            </a:pPr>
            <a:r>
              <a:rPr lang="en-US" sz="1800" b="1" dirty="0"/>
              <a:t>A items </a:t>
            </a:r>
            <a:r>
              <a:rPr lang="en-US" sz="1800" dirty="0"/>
              <a:t>(very important)</a:t>
            </a:r>
          </a:p>
          <a:p>
            <a:pPr lvl="2" eaLnBrk="1" hangingPunct="1">
              <a:defRPr/>
            </a:pPr>
            <a:r>
              <a:rPr lang="en-US" sz="1800" dirty="0"/>
              <a:t>10 to 20 percent of the number of items in inventory and about 60 to 70 percent of the annual dollar value</a:t>
            </a:r>
          </a:p>
          <a:p>
            <a:pPr lvl="1" eaLnBrk="1" hangingPunct="1">
              <a:defRPr/>
            </a:pPr>
            <a:r>
              <a:rPr lang="en-US" sz="1800" b="1" dirty="0"/>
              <a:t>B items </a:t>
            </a:r>
            <a:r>
              <a:rPr lang="en-US" sz="1800" dirty="0"/>
              <a:t>(moderately important)</a:t>
            </a:r>
          </a:p>
          <a:p>
            <a:pPr lvl="1" eaLnBrk="1" hangingPunct="1">
              <a:defRPr/>
            </a:pPr>
            <a:r>
              <a:rPr lang="en-US" sz="1800" b="1" dirty="0"/>
              <a:t>C items </a:t>
            </a:r>
            <a:r>
              <a:rPr lang="en-US" sz="1800" dirty="0"/>
              <a:t>(least important)</a:t>
            </a:r>
          </a:p>
          <a:p>
            <a:pPr lvl="2" eaLnBrk="1" hangingPunct="1">
              <a:defRPr/>
            </a:pPr>
            <a:r>
              <a:rPr lang="en-US" sz="1800" dirty="0"/>
              <a:t>50 to 60 percent of the number </a:t>
            </a:r>
          </a:p>
          <a:p>
            <a:pPr lvl="2" eaLnBrk="1" hangingPunct="1">
              <a:buFontTx/>
              <a:buNone/>
              <a:defRPr/>
            </a:pPr>
            <a:r>
              <a:rPr lang="en-US" sz="1800" dirty="0"/>
              <a:t>    of items in inventory but only </a:t>
            </a:r>
          </a:p>
          <a:p>
            <a:pPr lvl="2" eaLnBrk="1" hangingPunct="1">
              <a:buFontTx/>
              <a:buNone/>
              <a:defRPr/>
            </a:pPr>
            <a:r>
              <a:rPr lang="en-US" sz="1800" dirty="0"/>
              <a:t>    about 10 to 15 percent of the</a:t>
            </a:r>
          </a:p>
          <a:p>
            <a:pPr lvl="2" eaLnBrk="1" hangingPunct="1">
              <a:buFontTx/>
              <a:buNone/>
              <a:defRPr/>
            </a:pPr>
            <a:r>
              <a:rPr lang="en-US" sz="1800" dirty="0"/>
              <a:t>    annual dollar value</a:t>
            </a:r>
          </a:p>
        </p:txBody>
      </p:sp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ABC Classification System</a:t>
            </a:r>
          </a:p>
        </p:txBody>
      </p:sp>
      <p:pic>
        <p:nvPicPr>
          <p:cNvPr id="21" name="Picture 20" descr="ste25251_13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35327" y="3900994"/>
            <a:ext cx="3960966" cy="240487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4698A6A-CBF2-452C-B992-06A3060BA2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762000"/>
            <a:ext cx="1190949" cy="16651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DB81BAE-D0B8-450F-9D8C-050507B8D41D}"/>
              </a:ext>
            </a:extLst>
          </p:cNvPr>
          <p:cNvSpPr/>
          <p:nvPr/>
        </p:nvSpPr>
        <p:spPr>
          <a:xfrm>
            <a:off x="7625351" y="2453746"/>
            <a:ext cx="102784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1000" dirty="0"/>
              <a:t>Vilfredo Pareto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533400" y="1575460"/>
            <a:ext cx="8229600" cy="4572000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en-US" b="1" dirty="0"/>
              <a:t>Purchase cost</a:t>
            </a:r>
          </a:p>
          <a:p>
            <a:pPr lvl="1"/>
            <a:r>
              <a:rPr lang="en-US" dirty="0"/>
              <a:t>The amount paid to buy the inventory</a:t>
            </a:r>
          </a:p>
          <a:p>
            <a:pPr eaLnBrk="1" hangingPunct="1"/>
            <a:r>
              <a:rPr lang="en-US" b="1" dirty="0"/>
              <a:t>Holding (carrying) costs</a:t>
            </a:r>
          </a:p>
          <a:p>
            <a:pPr lvl="1" eaLnBrk="1" hangingPunct="1"/>
            <a:r>
              <a:rPr lang="en-US" dirty="0"/>
              <a:t>Cost to carry an item in inventory for a length of time, usually a year</a:t>
            </a:r>
          </a:p>
          <a:p>
            <a:pPr eaLnBrk="1" hangingPunct="1"/>
            <a:r>
              <a:rPr lang="en-US" b="1" dirty="0"/>
              <a:t>Ordering costs </a:t>
            </a:r>
          </a:p>
          <a:p>
            <a:pPr lvl="1" eaLnBrk="1" hangingPunct="1"/>
            <a:r>
              <a:rPr lang="en-US" dirty="0"/>
              <a:t>Costs of ordering and receiving inventory</a:t>
            </a:r>
          </a:p>
          <a:p>
            <a:r>
              <a:rPr lang="en-US" dirty="0"/>
              <a:t>Setup costs</a:t>
            </a:r>
          </a:p>
          <a:p>
            <a:pPr lvl="1"/>
            <a:r>
              <a:rPr lang="en-US" dirty="0"/>
              <a:t>The costs involved in preparing equipment for a job</a:t>
            </a:r>
          </a:p>
          <a:p>
            <a:pPr lvl="1"/>
            <a:r>
              <a:rPr lang="en-US" dirty="0"/>
              <a:t>Analogous to ordering costs</a:t>
            </a:r>
          </a:p>
          <a:p>
            <a:pPr eaLnBrk="1" hangingPunct="1"/>
            <a:r>
              <a:rPr lang="en-US" b="1" dirty="0"/>
              <a:t>Shortage costs</a:t>
            </a:r>
          </a:p>
          <a:p>
            <a:pPr lvl="1" eaLnBrk="1" hangingPunct="1"/>
            <a:r>
              <a:rPr lang="en-US" dirty="0"/>
              <a:t>Costs resulting when demand exceeds the supply of inventory; often unrealized profit per unit</a:t>
            </a:r>
          </a:p>
        </p:txBody>
      </p:sp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Inventory Costs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Make or Buy Decision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8535464"/>
              </p:ext>
            </p:extLst>
          </p:nvPr>
        </p:nvGraphicFramePr>
        <p:xfrm>
          <a:off x="829240" y="2286000"/>
          <a:ext cx="7694346" cy="274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30" name="Visio" r:id="rId3" imgW="3833294" imgH="1367280" progId="Visio.Drawing.11">
                  <p:embed/>
                </p:oleObj>
              </mc:Choice>
              <mc:Fallback>
                <p:oleObj name="Visio" r:id="rId3" imgW="3833294" imgH="1367280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29240" y="2286000"/>
                        <a:ext cx="7694346" cy="274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008917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324852" y="76200"/>
            <a:ext cx="8229600" cy="1219200"/>
          </a:xfrm>
        </p:spPr>
        <p:txBody>
          <a:bodyPr/>
          <a:lstStyle/>
          <a:p>
            <a:r>
              <a:rPr lang="en-US" dirty="0"/>
              <a:t>How Much to </a:t>
            </a:r>
            <a:r>
              <a:rPr lang="en-US" dirty="0">
                <a:solidFill>
                  <a:srgbClr val="FF0000"/>
                </a:solidFill>
              </a:rPr>
              <a:t>Order</a:t>
            </a:r>
            <a:r>
              <a:rPr lang="en-US" dirty="0"/>
              <a:t>: Economic Order Quantity (</a:t>
            </a:r>
            <a:r>
              <a:rPr lang="en-US" dirty="0" err="1"/>
              <a:t>EOQ</a:t>
            </a:r>
            <a:r>
              <a:rPr lang="en-US" dirty="0"/>
              <a:t>) Models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229600" cy="2057400"/>
          </a:xfrm>
        </p:spPr>
        <p:txBody>
          <a:bodyPr>
            <a:normAutofit fontScale="70000" lnSpcReduction="20000"/>
          </a:bodyPr>
          <a:lstStyle/>
          <a:p>
            <a:pPr marL="457200" indent="-457200" fontAlgn="base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3300" b="0" dirty="0">
                <a:solidFill>
                  <a:schemeClr val="tx2"/>
                </a:solidFill>
              </a:rPr>
              <a:t>Economic order quantity models identify the optimal order quantity by minimizing the sum of annual costs that vary with order size and frequency</a:t>
            </a:r>
          </a:p>
          <a:p>
            <a:pPr marL="457200" indent="-457200" fontAlgn="base"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sz="3300" b="0" dirty="0">
              <a:solidFill>
                <a:schemeClr val="tx2"/>
              </a:solidFill>
            </a:endParaRPr>
          </a:p>
          <a:p>
            <a:pPr marL="457200" indent="-457200" fontAlgn="base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3300" b="0" dirty="0">
                <a:solidFill>
                  <a:schemeClr val="tx2"/>
                </a:solidFill>
              </a:rPr>
              <a:t>The basic </a:t>
            </a:r>
            <a:r>
              <a:rPr lang="en-US" sz="3300" b="0" dirty="0" err="1">
                <a:solidFill>
                  <a:schemeClr val="tx2"/>
                </a:solidFill>
              </a:rPr>
              <a:t>EOQ</a:t>
            </a:r>
            <a:r>
              <a:rPr lang="en-US" sz="3300" b="0" dirty="0">
                <a:solidFill>
                  <a:schemeClr val="tx2"/>
                </a:solidFill>
              </a:rPr>
              <a:t> model is used to find a fixed order quantity that will minimize total annual inventory costs</a:t>
            </a:r>
          </a:p>
          <a:p>
            <a:pPr marL="457200" indent="-457200" fontAlgn="base"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sz="1800" b="0" dirty="0">
              <a:solidFill>
                <a:schemeClr val="tx2"/>
              </a:solidFill>
            </a:endParaRPr>
          </a:p>
          <a:p>
            <a:pPr marL="0" indent="0" eaLnBrk="1" hangingPunct="1">
              <a:buNone/>
            </a:pPr>
            <a:endParaRPr lang="en-US" b="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F604685-4D85-4F55-A802-F9BFDB83A21E}"/>
              </a:ext>
            </a:extLst>
          </p:cNvPr>
          <p:cNvSpPr/>
          <p:nvPr/>
        </p:nvSpPr>
        <p:spPr>
          <a:xfrm>
            <a:off x="762000" y="3581401"/>
            <a:ext cx="8229600" cy="324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spcBef>
                <a:spcPts val="600"/>
              </a:spcBef>
            </a:pPr>
            <a:r>
              <a:rPr lang="en-US" sz="2600" b="1" dirty="0">
                <a:latin typeface="+mn-lt"/>
              </a:rPr>
              <a:t>Assumptions</a:t>
            </a:r>
            <a:r>
              <a:rPr lang="en-US" sz="2600" dirty="0">
                <a:latin typeface="+mn-lt"/>
              </a:rPr>
              <a:t>:</a:t>
            </a:r>
          </a:p>
          <a:p>
            <a:pPr marL="822960" lvl="1" indent="-457200" eaLnBrk="1" hangingPunct="1">
              <a:spcBef>
                <a:spcPts val="600"/>
              </a:spcBef>
              <a:buFont typeface="+mj-lt"/>
              <a:buAutoNum type="arabicPeriod"/>
            </a:pPr>
            <a:r>
              <a:rPr lang="en-US" sz="2000" dirty="0"/>
              <a:t>Only one product is involved</a:t>
            </a:r>
          </a:p>
          <a:p>
            <a:pPr marL="822960" lvl="1" indent="-457200" eaLnBrk="1" hangingPunct="1">
              <a:spcBef>
                <a:spcPts val="600"/>
              </a:spcBef>
              <a:buFont typeface="+mj-lt"/>
              <a:buAutoNum type="arabicPeriod"/>
            </a:pPr>
            <a:r>
              <a:rPr lang="en-US" sz="2000" dirty="0"/>
              <a:t>Annual demand requirements are known</a:t>
            </a:r>
          </a:p>
          <a:p>
            <a:pPr marL="822960" lvl="1" indent="-457200" eaLnBrk="1" hangingPunct="1">
              <a:spcBef>
                <a:spcPts val="600"/>
              </a:spcBef>
              <a:buFont typeface="+mj-lt"/>
              <a:buAutoNum type="arabicPeriod"/>
            </a:pPr>
            <a:r>
              <a:rPr lang="en-US" sz="2000" dirty="0"/>
              <a:t>Demand is even throughout the year</a:t>
            </a:r>
          </a:p>
          <a:p>
            <a:pPr marL="822960" lvl="1" indent="-457200" eaLnBrk="1" hangingPunct="1">
              <a:spcBef>
                <a:spcPts val="600"/>
              </a:spcBef>
              <a:buFont typeface="+mj-lt"/>
              <a:buAutoNum type="arabicPeriod"/>
            </a:pPr>
            <a:r>
              <a:rPr lang="en-US" sz="2000" dirty="0"/>
              <a:t>Lead time does not vary</a:t>
            </a:r>
          </a:p>
          <a:p>
            <a:pPr marL="822960" lvl="1" indent="-457200" eaLnBrk="1" hangingPunct="1">
              <a:spcBef>
                <a:spcPts val="600"/>
              </a:spcBef>
              <a:buFont typeface="+mj-lt"/>
              <a:buAutoNum type="arabicPeriod"/>
            </a:pPr>
            <a:r>
              <a:rPr lang="en-US" sz="2000" dirty="0"/>
              <a:t>Each order is received in a single delivery</a:t>
            </a:r>
          </a:p>
          <a:p>
            <a:pPr marL="822960" lvl="1" indent="-457200" eaLnBrk="1" hangingPunct="1">
              <a:spcBef>
                <a:spcPts val="600"/>
              </a:spcBef>
              <a:buFont typeface="+mj-lt"/>
              <a:buAutoNum type="arabicPeriod"/>
            </a:pPr>
            <a:r>
              <a:rPr lang="en-US" sz="2000" dirty="0"/>
              <a:t>There are no quantity discounts</a:t>
            </a:r>
          </a:p>
          <a:p>
            <a:pPr eaLnBrk="1" hangingPunct="1">
              <a:spcBef>
                <a:spcPts val="600"/>
              </a:spcBef>
            </a:pP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28613"/>
            <a:ext cx="8229600" cy="690562"/>
          </a:xfrm>
          <a:noFill/>
        </p:spPr>
        <p:txBody>
          <a:bodyPr lIns="90488" tIns="44450" rIns="90488" bIns="44450" anchor="b"/>
          <a:lstStyle/>
          <a:p>
            <a:pPr eaLnBrk="1" hangingPunct="1"/>
            <a:r>
              <a:rPr lang="en-US" dirty="0"/>
              <a:t>The Inventory Cycle</a:t>
            </a:r>
          </a:p>
        </p:txBody>
      </p:sp>
      <p:grpSp>
        <p:nvGrpSpPr>
          <p:cNvPr id="31747" name="Group 64"/>
          <p:cNvGrpSpPr>
            <a:grpSpLocks/>
          </p:cNvGrpSpPr>
          <p:nvPr/>
        </p:nvGrpSpPr>
        <p:grpSpPr bwMode="auto">
          <a:xfrm>
            <a:off x="900113" y="1690688"/>
            <a:ext cx="8015287" cy="4405312"/>
            <a:chOff x="990600" y="1309784"/>
            <a:chExt cx="8015366" cy="4405216"/>
          </a:xfrm>
        </p:grpSpPr>
        <p:grpSp>
          <p:nvGrpSpPr>
            <p:cNvPr id="31748" name="Group 53"/>
            <p:cNvGrpSpPr>
              <a:grpSpLocks/>
            </p:cNvGrpSpPr>
            <p:nvPr/>
          </p:nvGrpSpPr>
          <p:grpSpPr bwMode="auto">
            <a:xfrm>
              <a:off x="990600" y="1309784"/>
              <a:ext cx="8015366" cy="4405216"/>
              <a:chOff x="1261712" y="892048"/>
              <a:chExt cx="8015366" cy="4405216"/>
            </a:xfrm>
          </p:grpSpPr>
          <p:grpSp>
            <p:nvGrpSpPr>
              <p:cNvPr id="31754" name="Group 45"/>
              <p:cNvGrpSpPr>
                <a:grpSpLocks/>
              </p:cNvGrpSpPr>
              <p:nvPr/>
            </p:nvGrpSpPr>
            <p:grpSpPr bwMode="auto">
              <a:xfrm>
                <a:off x="1261712" y="892048"/>
                <a:ext cx="8015366" cy="4405216"/>
                <a:chOff x="288" y="964"/>
                <a:chExt cx="5752" cy="3188"/>
              </a:xfrm>
            </p:grpSpPr>
            <p:grpSp>
              <p:nvGrpSpPr>
                <p:cNvPr id="31761" name="Group 43"/>
                <p:cNvGrpSpPr>
                  <a:grpSpLocks/>
                </p:cNvGrpSpPr>
                <p:nvPr/>
              </p:nvGrpSpPr>
              <p:grpSpPr bwMode="auto">
                <a:xfrm>
                  <a:off x="3937" y="1276"/>
                  <a:ext cx="887" cy="1904"/>
                  <a:chOff x="4295" y="1278"/>
                  <a:chExt cx="887" cy="1904"/>
                </a:xfrm>
              </p:grpSpPr>
              <p:sp>
                <p:nvSpPr>
                  <p:cNvPr id="24602" name="Rectangle 26"/>
                  <p:cNvSpPr>
                    <a:spLocks noChangeArrowheads="1"/>
                  </p:cNvSpPr>
                  <p:nvPr/>
                </p:nvSpPr>
                <p:spPr bwMode="auto">
                  <a:xfrm>
                    <a:off x="4298" y="2308"/>
                    <a:ext cx="876" cy="872"/>
                  </a:xfrm>
                  <a:prstGeom prst="rect">
                    <a:avLst/>
                  </a:prstGeom>
                  <a:solidFill>
                    <a:schemeClr val="bg1">
                      <a:lumMod val="60000"/>
                      <a:lumOff val="40000"/>
                    </a:schemeClr>
                  </a:solidFill>
                  <a:ln w="12700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/>
                  </a:p>
                </p:txBody>
              </p:sp>
              <p:sp>
                <p:nvSpPr>
                  <p:cNvPr id="24603" name="AutoShape 27"/>
                  <p:cNvSpPr>
                    <a:spLocks noChangeArrowheads="1"/>
                  </p:cNvSpPr>
                  <p:nvPr/>
                </p:nvSpPr>
                <p:spPr bwMode="auto">
                  <a:xfrm>
                    <a:off x="4297" y="1282"/>
                    <a:ext cx="885" cy="1041"/>
                  </a:xfrm>
                  <a:prstGeom prst="rtTriangle">
                    <a:avLst/>
                  </a:prstGeom>
                  <a:solidFill>
                    <a:schemeClr val="bg1">
                      <a:lumMod val="60000"/>
                      <a:lumOff val="40000"/>
                    </a:schemeClr>
                  </a:solidFill>
                  <a:ln w="12700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/>
                  </a:p>
                </p:txBody>
              </p:sp>
              <p:sp>
                <p:nvSpPr>
                  <p:cNvPr id="31789" name="Line 28"/>
                  <p:cNvSpPr>
                    <a:spLocks noChangeShapeType="1"/>
                  </p:cNvSpPr>
                  <p:nvPr/>
                </p:nvSpPr>
                <p:spPr bwMode="auto">
                  <a:xfrm>
                    <a:off x="4296" y="1278"/>
                    <a:ext cx="879" cy="1056"/>
                  </a:xfrm>
                  <a:prstGeom prst="line">
                    <a:avLst/>
                  </a:prstGeom>
                  <a:no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31790" name="Line 29"/>
                  <p:cNvSpPr>
                    <a:spLocks noChangeShapeType="1"/>
                  </p:cNvSpPr>
                  <p:nvPr/>
                </p:nvSpPr>
                <p:spPr bwMode="auto">
                  <a:xfrm>
                    <a:off x="4295" y="1302"/>
                    <a:ext cx="1" cy="1872"/>
                  </a:xfrm>
                  <a:prstGeom prst="line">
                    <a:avLst/>
                  </a:prstGeom>
                  <a:no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31791" name="Line 30"/>
                  <p:cNvSpPr>
                    <a:spLocks noChangeShapeType="1"/>
                  </p:cNvSpPr>
                  <p:nvPr/>
                </p:nvSpPr>
                <p:spPr bwMode="auto">
                  <a:xfrm>
                    <a:off x="5171" y="2337"/>
                    <a:ext cx="3" cy="845"/>
                  </a:xfrm>
                  <a:prstGeom prst="line">
                    <a:avLst/>
                  </a:prstGeom>
                  <a:no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</p:grpSp>
            <p:grpSp>
              <p:nvGrpSpPr>
                <p:cNvPr id="31762" name="Group 44"/>
                <p:cNvGrpSpPr>
                  <a:grpSpLocks/>
                </p:cNvGrpSpPr>
                <p:nvPr/>
              </p:nvGrpSpPr>
              <p:grpSpPr bwMode="auto">
                <a:xfrm>
                  <a:off x="288" y="964"/>
                  <a:ext cx="5752" cy="3188"/>
                  <a:chOff x="288" y="964"/>
                  <a:chExt cx="5752" cy="3188"/>
                </a:xfrm>
              </p:grpSpPr>
              <p:sp>
                <p:nvSpPr>
                  <p:cNvPr id="31763" name="Rectangle 3"/>
                  <p:cNvSpPr>
                    <a:spLocks noChangeArrowheads="1"/>
                  </p:cNvSpPr>
                  <p:nvPr/>
                </p:nvSpPr>
                <p:spPr bwMode="auto">
                  <a:xfrm>
                    <a:off x="3077" y="964"/>
                    <a:ext cx="2963" cy="265"/>
                  </a:xfrm>
                  <a:prstGeom prst="rect">
                    <a:avLst/>
                  </a:prstGeom>
                  <a:noFill/>
                  <a:ln w="12700">
                    <a:noFill/>
                    <a:miter lim="800000"/>
                    <a:headEnd/>
                    <a:tailEnd/>
                  </a:ln>
                </p:spPr>
                <p:txBody>
                  <a:bodyPr wrap="none" lIns="90488" tIns="44450" rIns="90488" bIns="44450">
                    <a:spAutoFit/>
                  </a:bodyPr>
                  <a:lstStyle/>
                  <a:p>
                    <a:pPr algn="ctr" eaLnBrk="0" hangingPunct="0"/>
                    <a:r>
                      <a:rPr lang="en-US" b="1" dirty="0">
                        <a:solidFill>
                          <a:srgbClr val="333333"/>
                        </a:solidFill>
                      </a:rPr>
                      <a:t>Profile of Inventory Level Over Time</a:t>
                    </a:r>
                  </a:p>
                </p:txBody>
              </p:sp>
              <p:sp>
                <p:nvSpPr>
                  <p:cNvPr id="31764" name="Rectangle 4"/>
                  <p:cNvSpPr>
                    <a:spLocks noChangeArrowheads="1"/>
                  </p:cNvSpPr>
                  <p:nvPr/>
                </p:nvSpPr>
                <p:spPr bwMode="auto">
                  <a:xfrm>
                    <a:off x="288" y="1451"/>
                    <a:ext cx="763" cy="377"/>
                  </a:xfrm>
                  <a:prstGeom prst="rect">
                    <a:avLst/>
                  </a:prstGeom>
                  <a:noFill/>
                  <a:ln w="12700">
                    <a:noFill/>
                    <a:miter lim="800000"/>
                    <a:headEnd/>
                    <a:tailEnd/>
                  </a:ln>
                </p:spPr>
                <p:txBody>
                  <a:bodyPr lIns="90488" tIns="44450" rIns="90488" bIns="44450">
                    <a:spAutoFit/>
                  </a:bodyPr>
                  <a:lstStyle/>
                  <a:p>
                    <a:pPr eaLnBrk="0" hangingPunct="0"/>
                    <a:r>
                      <a:rPr lang="en-US" sz="1400" dirty="0">
                        <a:solidFill>
                          <a:srgbClr val="333333"/>
                        </a:solidFill>
                      </a:rPr>
                      <a:t>Quantity</a:t>
                    </a:r>
                  </a:p>
                  <a:p>
                    <a:pPr eaLnBrk="0" hangingPunct="0"/>
                    <a:r>
                      <a:rPr lang="en-US" sz="1400" dirty="0">
                        <a:solidFill>
                          <a:srgbClr val="333333"/>
                        </a:solidFill>
                      </a:rPr>
                      <a:t>on hand</a:t>
                    </a:r>
                  </a:p>
                </p:txBody>
              </p:sp>
              <p:sp>
                <p:nvSpPr>
                  <p:cNvPr id="31765" name="Rectangle 5"/>
                  <p:cNvSpPr>
                    <a:spLocks noChangeArrowheads="1"/>
                  </p:cNvSpPr>
                  <p:nvPr/>
                </p:nvSpPr>
                <p:spPr bwMode="auto">
                  <a:xfrm>
                    <a:off x="530" y="1153"/>
                    <a:ext cx="303" cy="332"/>
                  </a:xfrm>
                  <a:prstGeom prst="rect">
                    <a:avLst/>
                  </a:prstGeom>
                  <a:noFill/>
                  <a:ln w="12700">
                    <a:noFill/>
                    <a:miter lim="800000"/>
                    <a:headEnd/>
                    <a:tailEnd/>
                  </a:ln>
                </p:spPr>
                <p:txBody>
                  <a:bodyPr wrap="none" lIns="90488" tIns="44450" rIns="90488" bIns="44450">
                    <a:spAutoFit/>
                  </a:bodyPr>
                  <a:lstStyle/>
                  <a:p>
                    <a:pPr eaLnBrk="0" hangingPunct="0"/>
                    <a:r>
                      <a:rPr lang="en-US" sz="2400" b="1" dirty="0">
                        <a:solidFill>
                          <a:srgbClr val="333333"/>
                        </a:solidFill>
                      </a:rPr>
                      <a:t>Q</a:t>
                    </a:r>
                  </a:p>
                </p:txBody>
              </p:sp>
              <p:sp>
                <p:nvSpPr>
                  <p:cNvPr id="31766" name="Line 6"/>
                  <p:cNvSpPr>
                    <a:spLocks noChangeShapeType="1"/>
                  </p:cNvSpPr>
                  <p:nvPr/>
                </p:nvSpPr>
                <p:spPr bwMode="auto">
                  <a:xfrm>
                    <a:off x="838" y="1297"/>
                    <a:ext cx="227" cy="0"/>
                  </a:xfrm>
                  <a:prstGeom prst="line">
                    <a:avLst/>
                  </a:prstGeom>
                  <a:noFill/>
                  <a:ln w="22225">
                    <a:solidFill>
                      <a:srgbClr val="333333"/>
                    </a:solidFill>
                    <a:round/>
                    <a:headEnd/>
                    <a:tailEnd type="triangle" w="med" len="med"/>
                  </a:ln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31767" name="Rectangle 7"/>
                  <p:cNvSpPr>
                    <a:spLocks noChangeArrowheads="1"/>
                  </p:cNvSpPr>
                  <p:nvPr/>
                </p:nvSpPr>
                <p:spPr bwMode="auto">
                  <a:xfrm>
                    <a:off x="867" y="3354"/>
                    <a:ext cx="632" cy="377"/>
                  </a:xfrm>
                  <a:prstGeom prst="rect">
                    <a:avLst/>
                  </a:prstGeom>
                  <a:noFill/>
                  <a:ln w="12700">
                    <a:noFill/>
                    <a:miter lim="800000"/>
                    <a:headEnd/>
                    <a:tailEnd/>
                  </a:ln>
                </p:spPr>
                <p:txBody>
                  <a:bodyPr wrap="none" lIns="90488" tIns="44450" rIns="90488" bIns="44450">
                    <a:spAutoFit/>
                  </a:bodyPr>
                  <a:lstStyle/>
                  <a:p>
                    <a:pPr eaLnBrk="0" hangingPunct="0"/>
                    <a:r>
                      <a:rPr lang="en-US" sz="1400" dirty="0">
                        <a:solidFill>
                          <a:srgbClr val="333333"/>
                        </a:solidFill>
                      </a:rPr>
                      <a:t>Receive </a:t>
                    </a:r>
                  </a:p>
                  <a:p>
                    <a:pPr eaLnBrk="0" hangingPunct="0"/>
                    <a:r>
                      <a:rPr lang="en-US" sz="1400" dirty="0">
                        <a:solidFill>
                          <a:srgbClr val="333333"/>
                        </a:solidFill>
                      </a:rPr>
                      <a:t>order</a:t>
                    </a:r>
                  </a:p>
                </p:txBody>
              </p:sp>
              <p:sp>
                <p:nvSpPr>
                  <p:cNvPr id="31768" name="Rectangle 9"/>
                  <p:cNvSpPr>
                    <a:spLocks noChangeArrowheads="1"/>
                  </p:cNvSpPr>
                  <p:nvPr/>
                </p:nvSpPr>
                <p:spPr bwMode="auto">
                  <a:xfrm>
                    <a:off x="1883" y="3334"/>
                    <a:ext cx="453" cy="377"/>
                  </a:xfrm>
                  <a:prstGeom prst="rect">
                    <a:avLst/>
                  </a:prstGeom>
                  <a:noFill/>
                  <a:ln w="12700">
                    <a:noFill/>
                    <a:miter lim="800000"/>
                    <a:headEnd/>
                    <a:tailEnd/>
                  </a:ln>
                </p:spPr>
                <p:txBody>
                  <a:bodyPr wrap="none" lIns="90488" tIns="44450" rIns="90488" bIns="44450">
                    <a:spAutoFit/>
                  </a:bodyPr>
                  <a:lstStyle/>
                  <a:p>
                    <a:pPr eaLnBrk="0" hangingPunct="0"/>
                    <a:r>
                      <a:rPr lang="en-US" sz="1400" dirty="0">
                        <a:solidFill>
                          <a:srgbClr val="333333"/>
                        </a:solidFill>
                      </a:rPr>
                      <a:t>Place</a:t>
                    </a:r>
                  </a:p>
                  <a:p>
                    <a:pPr eaLnBrk="0" hangingPunct="0"/>
                    <a:r>
                      <a:rPr lang="en-US" sz="1400" dirty="0">
                        <a:solidFill>
                          <a:srgbClr val="333333"/>
                        </a:solidFill>
                      </a:rPr>
                      <a:t>order</a:t>
                    </a:r>
                  </a:p>
                </p:txBody>
              </p:sp>
              <p:sp>
                <p:nvSpPr>
                  <p:cNvPr id="3176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2392" y="3346"/>
                    <a:ext cx="596" cy="377"/>
                  </a:xfrm>
                  <a:prstGeom prst="rect">
                    <a:avLst/>
                  </a:prstGeom>
                  <a:noFill/>
                  <a:ln w="12700">
                    <a:noFill/>
                    <a:miter lim="800000"/>
                    <a:headEnd/>
                    <a:tailEnd/>
                  </a:ln>
                </p:spPr>
                <p:txBody>
                  <a:bodyPr wrap="none" lIns="90488" tIns="44450" rIns="90488" bIns="44450">
                    <a:spAutoFit/>
                  </a:bodyPr>
                  <a:lstStyle/>
                  <a:p>
                    <a:pPr eaLnBrk="0" hangingPunct="0"/>
                    <a:r>
                      <a:rPr lang="en-US" sz="1400" dirty="0">
                        <a:solidFill>
                          <a:srgbClr val="333333"/>
                        </a:solidFill>
                      </a:rPr>
                      <a:t>Receive</a:t>
                    </a:r>
                  </a:p>
                  <a:p>
                    <a:pPr eaLnBrk="0" hangingPunct="0"/>
                    <a:r>
                      <a:rPr lang="en-US" sz="1400" dirty="0">
                        <a:solidFill>
                          <a:srgbClr val="333333"/>
                        </a:solidFill>
                      </a:rPr>
                      <a:t> order</a:t>
                    </a:r>
                  </a:p>
                </p:txBody>
              </p:sp>
              <p:sp>
                <p:nvSpPr>
                  <p:cNvPr id="31770" name="Line 11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2111" y="3188"/>
                    <a:ext cx="1" cy="192"/>
                  </a:xfrm>
                  <a:prstGeom prst="line">
                    <a:avLst/>
                  </a:prstGeom>
                  <a:noFill/>
                  <a:ln w="22225">
                    <a:solidFill>
                      <a:srgbClr val="333333"/>
                    </a:solidFill>
                    <a:round/>
                    <a:headEnd/>
                    <a:tailEnd type="triangle" w="med" len="med"/>
                  </a:ln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31771" name="Line 1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19" y="3188"/>
                    <a:ext cx="1" cy="192"/>
                  </a:xfrm>
                  <a:prstGeom prst="line">
                    <a:avLst/>
                  </a:prstGeom>
                  <a:noFill/>
                  <a:ln w="22225">
                    <a:solidFill>
                      <a:srgbClr val="333333"/>
                    </a:solidFill>
                    <a:round/>
                    <a:headEnd/>
                    <a:tailEnd type="triangle" w="med" len="med"/>
                  </a:ln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31772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3273" y="3362"/>
                    <a:ext cx="453" cy="377"/>
                  </a:xfrm>
                  <a:prstGeom prst="rect">
                    <a:avLst/>
                  </a:prstGeom>
                  <a:noFill/>
                  <a:ln w="12700">
                    <a:noFill/>
                    <a:miter lim="800000"/>
                    <a:headEnd/>
                    <a:tailEnd/>
                  </a:ln>
                </p:spPr>
                <p:txBody>
                  <a:bodyPr wrap="none" lIns="90488" tIns="44450" rIns="90488" bIns="44450">
                    <a:spAutoFit/>
                  </a:bodyPr>
                  <a:lstStyle/>
                  <a:p>
                    <a:pPr eaLnBrk="0" hangingPunct="0"/>
                    <a:r>
                      <a:rPr lang="en-US" sz="1400" dirty="0">
                        <a:solidFill>
                          <a:srgbClr val="333333"/>
                        </a:solidFill>
                      </a:rPr>
                      <a:t>Place</a:t>
                    </a:r>
                  </a:p>
                  <a:p>
                    <a:pPr eaLnBrk="0" hangingPunct="0"/>
                    <a:r>
                      <a:rPr lang="en-US" sz="1400" dirty="0">
                        <a:solidFill>
                          <a:srgbClr val="333333"/>
                        </a:solidFill>
                      </a:rPr>
                      <a:t>order</a:t>
                    </a:r>
                  </a:p>
                </p:txBody>
              </p:sp>
              <p:sp>
                <p:nvSpPr>
                  <p:cNvPr id="31773" name="Rectangle 15"/>
                  <p:cNvSpPr>
                    <a:spLocks noChangeArrowheads="1"/>
                  </p:cNvSpPr>
                  <p:nvPr/>
                </p:nvSpPr>
                <p:spPr bwMode="auto">
                  <a:xfrm>
                    <a:off x="3763" y="3360"/>
                    <a:ext cx="596" cy="377"/>
                  </a:xfrm>
                  <a:prstGeom prst="rect">
                    <a:avLst/>
                  </a:prstGeom>
                  <a:noFill/>
                  <a:ln w="12700">
                    <a:noFill/>
                    <a:miter lim="800000"/>
                    <a:headEnd/>
                    <a:tailEnd/>
                  </a:ln>
                </p:spPr>
                <p:txBody>
                  <a:bodyPr wrap="none" lIns="90488" tIns="44450" rIns="90488" bIns="44450">
                    <a:spAutoFit/>
                  </a:bodyPr>
                  <a:lstStyle/>
                  <a:p>
                    <a:pPr eaLnBrk="0" hangingPunct="0"/>
                    <a:r>
                      <a:rPr lang="en-US" sz="1400" dirty="0">
                        <a:solidFill>
                          <a:srgbClr val="333333"/>
                        </a:solidFill>
                      </a:rPr>
                      <a:t>Receive</a:t>
                    </a:r>
                  </a:p>
                  <a:p>
                    <a:pPr eaLnBrk="0" hangingPunct="0"/>
                    <a:r>
                      <a:rPr lang="en-US" sz="1400" dirty="0">
                        <a:solidFill>
                          <a:srgbClr val="333333"/>
                        </a:solidFill>
                      </a:rPr>
                      <a:t> order</a:t>
                    </a:r>
                  </a:p>
                </p:txBody>
              </p:sp>
              <p:sp>
                <p:nvSpPr>
                  <p:cNvPr id="31774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2002" y="3931"/>
                    <a:ext cx="695" cy="221"/>
                  </a:xfrm>
                  <a:prstGeom prst="rect">
                    <a:avLst/>
                  </a:prstGeom>
                  <a:noFill/>
                  <a:ln w="12700">
                    <a:noFill/>
                    <a:miter lim="800000"/>
                    <a:headEnd/>
                    <a:tailEnd/>
                  </a:ln>
                </p:spPr>
                <p:txBody>
                  <a:bodyPr wrap="none" lIns="90488" tIns="44450" rIns="90488" bIns="44450">
                    <a:spAutoFit/>
                  </a:bodyPr>
                  <a:lstStyle/>
                  <a:p>
                    <a:pPr eaLnBrk="0" hangingPunct="0"/>
                    <a:r>
                      <a:rPr lang="en-US" sz="1400" dirty="0">
                        <a:solidFill>
                          <a:srgbClr val="333333"/>
                        </a:solidFill>
                      </a:rPr>
                      <a:t>Lead time</a:t>
                    </a:r>
                  </a:p>
                </p:txBody>
              </p:sp>
              <p:sp>
                <p:nvSpPr>
                  <p:cNvPr id="31775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320" y="2462"/>
                    <a:ext cx="796" cy="377"/>
                  </a:xfrm>
                  <a:prstGeom prst="rect">
                    <a:avLst/>
                  </a:prstGeom>
                  <a:noFill/>
                  <a:ln w="12700">
                    <a:noFill/>
                    <a:miter lim="800000"/>
                    <a:headEnd/>
                    <a:tailEnd/>
                  </a:ln>
                </p:spPr>
                <p:txBody>
                  <a:bodyPr lIns="90488" tIns="44450" rIns="90488" bIns="44450">
                    <a:spAutoFit/>
                  </a:bodyPr>
                  <a:lstStyle/>
                  <a:p>
                    <a:pPr eaLnBrk="0" hangingPunct="0"/>
                    <a:r>
                      <a:rPr lang="en-US" sz="1400" dirty="0">
                        <a:solidFill>
                          <a:srgbClr val="333333"/>
                        </a:solidFill>
                      </a:rPr>
                      <a:t>Reorder</a:t>
                    </a:r>
                  </a:p>
                  <a:p>
                    <a:pPr eaLnBrk="0" hangingPunct="0"/>
                    <a:r>
                      <a:rPr lang="en-US" sz="1400" dirty="0">
                        <a:solidFill>
                          <a:srgbClr val="333333"/>
                        </a:solidFill>
                      </a:rPr>
                      <a:t>point</a:t>
                    </a:r>
                  </a:p>
                </p:txBody>
              </p:sp>
              <p:sp>
                <p:nvSpPr>
                  <p:cNvPr id="31776" name="Line 21"/>
                  <p:cNvSpPr>
                    <a:spLocks noChangeShapeType="1"/>
                  </p:cNvSpPr>
                  <p:nvPr/>
                </p:nvSpPr>
                <p:spPr bwMode="auto">
                  <a:xfrm>
                    <a:off x="881" y="2677"/>
                    <a:ext cx="182" cy="3"/>
                  </a:xfrm>
                  <a:prstGeom prst="line">
                    <a:avLst/>
                  </a:prstGeom>
                  <a:noFill/>
                  <a:ln w="22225">
                    <a:solidFill>
                      <a:srgbClr val="333333"/>
                    </a:solidFill>
                    <a:round/>
                    <a:headEnd/>
                    <a:tailEnd type="triangle" w="med" len="med"/>
                  </a:ln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31777" name="Line 23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940" y="3188"/>
                    <a:ext cx="1" cy="192"/>
                  </a:xfrm>
                  <a:prstGeom prst="line">
                    <a:avLst/>
                  </a:prstGeom>
                  <a:noFill/>
                  <a:ln w="22225">
                    <a:solidFill>
                      <a:srgbClr val="333333"/>
                    </a:solidFill>
                    <a:round/>
                    <a:headEnd/>
                    <a:tailEnd type="triangle" w="med" len="med"/>
                  </a:ln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24600" name="AutoShape 24"/>
                  <p:cNvSpPr>
                    <a:spLocks noChangeArrowheads="1"/>
                  </p:cNvSpPr>
                  <p:nvPr/>
                </p:nvSpPr>
                <p:spPr bwMode="auto">
                  <a:xfrm>
                    <a:off x="1063" y="1293"/>
                    <a:ext cx="1447" cy="1883"/>
                  </a:xfrm>
                  <a:prstGeom prst="rtTriangle">
                    <a:avLst/>
                  </a:prstGeom>
                  <a:solidFill>
                    <a:schemeClr val="bg1">
                      <a:lumMod val="60000"/>
                      <a:lumOff val="40000"/>
                    </a:schemeClr>
                  </a:solidFill>
                  <a:ln w="12700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/>
                  </a:p>
                </p:txBody>
              </p:sp>
              <p:sp>
                <p:nvSpPr>
                  <p:cNvPr id="24601" name="AutoShape 25"/>
                  <p:cNvSpPr>
                    <a:spLocks noChangeArrowheads="1"/>
                  </p:cNvSpPr>
                  <p:nvPr/>
                </p:nvSpPr>
                <p:spPr bwMode="auto">
                  <a:xfrm>
                    <a:off x="2520" y="1276"/>
                    <a:ext cx="1422" cy="1906"/>
                  </a:xfrm>
                  <a:prstGeom prst="rtTriangle">
                    <a:avLst/>
                  </a:prstGeom>
                  <a:solidFill>
                    <a:schemeClr val="bg1">
                      <a:lumMod val="60000"/>
                      <a:lumOff val="40000"/>
                    </a:schemeClr>
                  </a:solidFill>
                  <a:ln w="12700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/>
                  </a:p>
                </p:txBody>
              </p:sp>
              <p:sp>
                <p:nvSpPr>
                  <p:cNvPr id="31780" name="Rectangle 31"/>
                  <p:cNvSpPr>
                    <a:spLocks noChangeArrowheads="1"/>
                  </p:cNvSpPr>
                  <p:nvPr/>
                </p:nvSpPr>
                <p:spPr bwMode="auto">
                  <a:xfrm>
                    <a:off x="1498" y="1212"/>
                    <a:ext cx="781" cy="421"/>
                  </a:xfrm>
                  <a:prstGeom prst="rect">
                    <a:avLst/>
                  </a:prstGeom>
                  <a:noFill/>
                  <a:ln w="12700">
                    <a:noFill/>
                    <a:miter lim="800000"/>
                    <a:headEnd/>
                    <a:tailEnd/>
                  </a:ln>
                </p:spPr>
                <p:txBody>
                  <a:bodyPr lIns="90488" tIns="44450" rIns="90488" bIns="44450">
                    <a:spAutoFit/>
                  </a:bodyPr>
                  <a:lstStyle/>
                  <a:p>
                    <a:pPr algn="ctr" eaLnBrk="0" hangingPunct="0"/>
                    <a:r>
                      <a:rPr lang="en-US" sz="1600" dirty="0">
                        <a:solidFill>
                          <a:srgbClr val="333333"/>
                        </a:solidFill>
                      </a:rPr>
                      <a:t>Usage</a:t>
                    </a:r>
                  </a:p>
                  <a:p>
                    <a:pPr algn="ctr" eaLnBrk="0" hangingPunct="0"/>
                    <a:r>
                      <a:rPr lang="en-US" sz="1600" dirty="0">
                        <a:solidFill>
                          <a:srgbClr val="333333"/>
                        </a:solidFill>
                      </a:rPr>
                      <a:t>rate</a:t>
                    </a:r>
                  </a:p>
                </p:txBody>
              </p:sp>
              <p:sp>
                <p:nvSpPr>
                  <p:cNvPr id="31781" name="Line 3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377" y="1488"/>
                    <a:ext cx="157" cy="192"/>
                  </a:xfrm>
                  <a:prstGeom prst="line">
                    <a:avLst/>
                  </a:prstGeom>
                  <a:noFill/>
                  <a:ln w="22225">
                    <a:solidFill>
                      <a:srgbClr val="333333"/>
                    </a:solidFill>
                    <a:round/>
                    <a:headEnd/>
                    <a:tailEnd type="triangle" w="med" len="med"/>
                  </a:ln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31782" name="Line 33"/>
                  <p:cNvSpPr>
                    <a:spLocks noChangeShapeType="1"/>
                  </p:cNvSpPr>
                  <p:nvPr/>
                </p:nvSpPr>
                <p:spPr bwMode="auto">
                  <a:xfrm>
                    <a:off x="1116" y="2685"/>
                    <a:ext cx="3697" cy="1"/>
                  </a:xfrm>
                  <a:prstGeom prst="line">
                    <a:avLst/>
                  </a:prstGeom>
                  <a:noFill/>
                  <a:ln w="22225">
                    <a:solidFill>
                      <a:srgbClr val="333333"/>
                    </a:solidFill>
                    <a:prstDash val="lgDash"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31783" name="Line 3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4" y="2677"/>
                    <a:ext cx="1" cy="447"/>
                  </a:xfrm>
                  <a:prstGeom prst="line">
                    <a:avLst/>
                  </a:prstGeom>
                  <a:noFill/>
                  <a:ln w="22225">
                    <a:solidFill>
                      <a:srgbClr val="333333"/>
                    </a:solidFill>
                    <a:prstDash val="lgDash"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31784" name="Line 3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591" y="2677"/>
                    <a:ext cx="1" cy="447"/>
                  </a:xfrm>
                  <a:prstGeom prst="line">
                    <a:avLst/>
                  </a:prstGeom>
                  <a:noFill/>
                  <a:ln w="22225">
                    <a:solidFill>
                      <a:srgbClr val="333333"/>
                    </a:solidFill>
                    <a:prstDash val="lgDash"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31785" name="Rectangle 36"/>
                  <p:cNvSpPr>
                    <a:spLocks noChangeArrowheads="1"/>
                  </p:cNvSpPr>
                  <p:nvPr/>
                </p:nvSpPr>
                <p:spPr bwMode="auto">
                  <a:xfrm>
                    <a:off x="5007" y="3234"/>
                    <a:ext cx="412" cy="221"/>
                  </a:xfrm>
                  <a:prstGeom prst="rect">
                    <a:avLst/>
                  </a:prstGeom>
                  <a:noFill/>
                  <a:ln w="12700">
                    <a:noFill/>
                    <a:miter lim="800000"/>
                    <a:headEnd/>
                    <a:tailEnd/>
                  </a:ln>
                </p:spPr>
                <p:txBody>
                  <a:bodyPr wrap="none" lIns="90488" tIns="44450" rIns="90488" bIns="44450">
                    <a:spAutoFit/>
                  </a:bodyPr>
                  <a:lstStyle/>
                  <a:p>
                    <a:pPr eaLnBrk="0" hangingPunct="0"/>
                    <a:r>
                      <a:rPr lang="en-US" sz="1400" dirty="0">
                        <a:solidFill>
                          <a:srgbClr val="333333"/>
                        </a:solidFill>
                      </a:rPr>
                      <a:t>Time</a:t>
                    </a:r>
                  </a:p>
                </p:txBody>
              </p:sp>
              <p:sp>
                <p:nvSpPr>
                  <p:cNvPr id="31786" name="Line 22"/>
                  <p:cNvSpPr>
                    <a:spLocks noChangeShapeType="1"/>
                  </p:cNvSpPr>
                  <p:nvPr/>
                </p:nvSpPr>
                <p:spPr bwMode="auto">
                  <a:xfrm>
                    <a:off x="1065" y="3150"/>
                    <a:ext cx="3974" cy="33"/>
                  </a:xfrm>
                  <a:prstGeom prst="line">
                    <a:avLst/>
                  </a:prstGeom>
                  <a:noFill/>
                  <a:ln w="22225">
                    <a:solidFill>
                      <a:srgbClr val="333333"/>
                    </a:solidFill>
                    <a:round/>
                    <a:headEnd/>
                    <a:tailEnd type="triangle" w="med" len="med"/>
                  </a:ln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</p:grpSp>
          </p:grpSp>
          <p:sp>
            <p:nvSpPr>
              <p:cNvPr id="31755" name="Line 12"/>
              <p:cNvSpPr>
                <a:spLocks noChangeShapeType="1"/>
              </p:cNvSpPr>
              <p:nvPr/>
            </p:nvSpPr>
            <p:spPr bwMode="auto">
              <a:xfrm flipV="1">
                <a:off x="2360807" y="3962400"/>
                <a:ext cx="1393" cy="265308"/>
              </a:xfrm>
              <a:prstGeom prst="line">
                <a:avLst/>
              </a:prstGeom>
              <a:noFill/>
              <a:ln w="22225">
                <a:solidFill>
                  <a:srgbClr val="333333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1756" name="Line 12"/>
              <p:cNvSpPr>
                <a:spLocks noChangeShapeType="1"/>
              </p:cNvSpPr>
              <p:nvPr/>
            </p:nvSpPr>
            <p:spPr bwMode="auto">
              <a:xfrm flipV="1">
                <a:off x="5866007" y="3962400"/>
                <a:ext cx="1393" cy="265308"/>
              </a:xfrm>
              <a:prstGeom prst="line">
                <a:avLst/>
              </a:prstGeom>
              <a:noFill/>
              <a:ln w="22225">
                <a:solidFill>
                  <a:srgbClr val="333333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cxnSp>
            <p:nvCxnSpPr>
              <p:cNvPr id="31757" name="Straight Connector 47"/>
              <p:cNvCxnSpPr>
                <a:cxnSpLocks noChangeShapeType="1"/>
              </p:cNvCxnSpPr>
              <p:nvPr/>
            </p:nvCxnSpPr>
            <p:spPr bwMode="auto">
              <a:xfrm rot="16200000" flipH="1">
                <a:off x="3613048" y="4845153"/>
                <a:ext cx="398307" cy="4402"/>
              </a:xfrm>
              <a:prstGeom prst="line">
                <a:avLst/>
              </a:prstGeom>
              <a:noFill/>
              <a:ln w="22225" algn="ctr">
                <a:solidFill>
                  <a:srgbClr val="333333"/>
                </a:solidFill>
                <a:round/>
                <a:headEnd/>
                <a:tailEnd/>
              </a:ln>
            </p:spPr>
          </p:cxnSp>
          <p:cxnSp>
            <p:nvCxnSpPr>
              <p:cNvPr id="31758" name="Straight Connector 48"/>
              <p:cNvCxnSpPr>
                <a:cxnSpLocks noChangeShapeType="1"/>
              </p:cNvCxnSpPr>
              <p:nvPr/>
            </p:nvCxnSpPr>
            <p:spPr bwMode="auto">
              <a:xfrm rot="16200000" flipH="1">
                <a:off x="4146448" y="4845153"/>
                <a:ext cx="398307" cy="4402"/>
              </a:xfrm>
              <a:prstGeom prst="line">
                <a:avLst/>
              </a:prstGeom>
              <a:noFill/>
              <a:ln w="22225" algn="ctr">
                <a:solidFill>
                  <a:srgbClr val="333333"/>
                </a:solidFill>
                <a:round/>
                <a:headEnd/>
                <a:tailEnd/>
              </a:ln>
            </p:spPr>
          </p:cxnSp>
          <p:cxnSp>
            <p:nvCxnSpPr>
              <p:cNvPr id="31759" name="Straight Arrow Connector 50"/>
              <p:cNvCxnSpPr>
                <a:cxnSpLocks noChangeShapeType="1"/>
              </p:cNvCxnSpPr>
              <p:nvPr/>
            </p:nvCxnSpPr>
            <p:spPr bwMode="auto">
              <a:xfrm>
                <a:off x="3810000" y="4763660"/>
                <a:ext cx="533400" cy="1588"/>
              </a:xfrm>
              <a:prstGeom prst="straightConnector1">
                <a:avLst/>
              </a:prstGeom>
              <a:noFill/>
              <a:ln w="15875" algn="ctr">
                <a:solidFill>
                  <a:srgbClr val="333333"/>
                </a:solidFill>
                <a:round/>
                <a:headEnd type="triangle" w="med" len="med"/>
                <a:tailEnd type="triangle" w="med" len="med"/>
              </a:ln>
            </p:spPr>
          </p:cxnSp>
          <p:cxnSp>
            <p:nvCxnSpPr>
              <p:cNvPr id="31760" name="Straight Arrow Connector 52"/>
              <p:cNvCxnSpPr>
                <a:cxnSpLocks noChangeShapeType="1"/>
                <a:stCxn id="31786" idx="0"/>
              </p:cNvCxnSpPr>
              <p:nvPr/>
            </p:nvCxnSpPr>
            <p:spPr bwMode="auto">
              <a:xfrm rot="5400000" flipH="1">
                <a:off x="963323" y="2531557"/>
                <a:ext cx="2759478" cy="2787"/>
              </a:xfrm>
              <a:prstGeom prst="straightConnector1">
                <a:avLst/>
              </a:prstGeom>
              <a:noFill/>
              <a:ln w="22225" algn="ctr">
                <a:solidFill>
                  <a:srgbClr val="333333"/>
                </a:solidFill>
                <a:round/>
                <a:headEnd/>
                <a:tailEnd type="arrow" w="med" len="med"/>
              </a:ln>
            </p:spPr>
          </p:cxnSp>
        </p:grpSp>
        <p:cxnSp>
          <p:nvCxnSpPr>
            <p:cNvPr id="31749" name="Straight Connector 55"/>
            <p:cNvCxnSpPr>
              <a:cxnSpLocks noChangeShapeType="1"/>
              <a:stCxn id="24600" idx="0"/>
            </p:cNvCxnSpPr>
            <p:nvPr/>
          </p:nvCxnSpPr>
          <p:spPr bwMode="auto">
            <a:xfrm rot="16200000" flipH="1">
              <a:off x="1779147" y="2054427"/>
              <a:ext cx="2597805" cy="2014989"/>
            </a:xfrm>
            <a:prstGeom prst="line">
              <a:avLst/>
            </a:prstGeom>
            <a:noFill/>
            <a:ln w="22225" algn="ctr">
              <a:solidFill>
                <a:srgbClr val="333333"/>
              </a:solidFill>
              <a:round/>
              <a:headEnd/>
              <a:tailEnd/>
            </a:ln>
          </p:spPr>
        </p:cxnSp>
        <p:cxnSp>
          <p:nvCxnSpPr>
            <p:cNvPr id="31750" name="Straight Connector 57"/>
            <p:cNvCxnSpPr>
              <a:cxnSpLocks noChangeShapeType="1"/>
              <a:stCxn id="24601" idx="0"/>
            </p:cNvCxnSpPr>
            <p:nvPr/>
          </p:nvCxnSpPr>
          <p:spPr bwMode="auto">
            <a:xfrm rot="16200000" flipH="1">
              <a:off x="3774750" y="2068414"/>
              <a:ext cx="2626825" cy="1974578"/>
            </a:xfrm>
            <a:prstGeom prst="line">
              <a:avLst/>
            </a:prstGeom>
            <a:noFill/>
            <a:ln w="22225" algn="ctr">
              <a:solidFill>
                <a:srgbClr val="333333"/>
              </a:solidFill>
              <a:round/>
              <a:headEnd/>
              <a:tailEnd/>
            </a:ln>
          </p:spPr>
        </p:cxnSp>
        <p:cxnSp>
          <p:nvCxnSpPr>
            <p:cNvPr id="31751" name="Straight Connector 59"/>
            <p:cNvCxnSpPr>
              <a:cxnSpLocks noChangeShapeType="1"/>
              <a:stCxn id="24603" idx="0"/>
              <a:endCxn id="31789" idx="1"/>
            </p:cNvCxnSpPr>
            <p:nvPr/>
          </p:nvCxnSpPr>
          <p:spPr bwMode="auto">
            <a:xfrm rot="16200000" flipH="1">
              <a:off x="5961075" y="1859455"/>
              <a:ext cx="1457811" cy="1223485"/>
            </a:xfrm>
            <a:prstGeom prst="line">
              <a:avLst/>
            </a:prstGeom>
            <a:noFill/>
            <a:ln w="22225" algn="ctr">
              <a:solidFill>
                <a:srgbClr val="333333"/>
              </a:solidFill>
              <a:round/>
              <a:headEnd/>
              <a:tailEnd/>
            </a:ln>
          </p:spPr>
        </p:cxnSp>
        <p:cxnSp>
          <p:nvCxnSpPr>
            <p:cNvPr id="31752" name="Straight Connector 61"/>
            <p:cNvCxnSpPr>
              <a:cxnSpLocks noChangeShapeType="1"/>
              <a:stCxn id="24601" idx="0"/>
            </p:cNvCxnSpPr>
            <p:nvPr/>
          </p:nvCxnSpPr>
          <p:spPr bwMode="auto">
            <a:xfrm rot="16200000" flipH="1">
              <a:off x="2791607" y="3051557"/>
              <a:ext cx="2618533" cy="1588"/>
            </a:xfrm>
            <a:prstGeom prst="line">
              <a:avLst/>
            </a:prstGeom>
            <a:noFill/>
            <a:ln w="22225" algn="ctr">
              <a:solidFill>
                <a:srgbClr val="333333"/>
              </a:solidFill>
              <a:round/>
              <a:headEnd/>
              <a:tailEnd/>
            </a:ln>
          </p:spPr>
        </p:cxnSp>
        <p:cxnSp>
          <p:nvCxnSpPr>
            <p:cNvPr id="31753" name="Straight Connector 63"/>
            <p:cNvCxnSpPr>
              <a:cxnSpLocks noChangeShapeType="1"/>
              <a:stCxn id="24603" idx="0"/>
            </p:cNvCxnSpPr>
            <p:nvPr/>
          </p:nvCxnSpPr>
          <p:spPr bwMode="auto">
            <a:xfrm rot="-5400000" flipH="1" flipV="1">
              <a:off x="4767580" y="3050164"/>
              <a:ext cx="2618532" cy="2787"/>
            </a:xfrm>
            <a:prstGeom prst="line">
              <a:avLst/>
            </a:prstGeom>
            <a:noFill/>
            <a:ln w="22225" algn="ctr">
              <a:solidFill>
                <a:srgbClr val="333333"/>
              </a:solidFill>
              <a:round/>
              <a:headEnd/>
              <a:tailEnd/>
            </a:ln>
          </p:spPr>
        </p:cxnSp>
      </p:grpSp>
    </p:spTree>
  </p:cSld>
  <p:clrMapOvr>
    <a:masterClrMapping/>
  </p:clrMapOvr>
  <p:transition>
    <p:dissolv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="b"/>
          <a:lstStyle/>
          <a:p>
            <a:pPr eaLnBrk="1" hangingPunct="1"/>
            <a:r>
              <a:rPr lang="en-US" dirty="0"/>
              <a:t>Goal: Total Cost Minimization</a:t>
            </a:r>
            <a:br>
              <a:rPr lang="en-US" dirty="0"/>
            </a:br>
            <a:endParaRPr lang="en-US" dirty="0"/>
          </a:p>
        </p:txBody>
      </p:sp>
      <p:grpSp>
        <p:nvGrpSpPr>
          <p:cNvPr id="2053" name="Group 22"/>
          <p:cNvGrpSpPr>
            <a:grpSpLocks/>
          </p:cNvGrpSpPr>
          <p:nvPr/>
        </p:nvGrpSpPr>
        <p:grpSpPr bwMode="auto">
          <a:xfrm>
            <a:off x="993775" y="1066800"/>
            <a:ext cx="7616825" cy="4629186"/>
            <a:chOff x="765047" y="1363719"/>
            <a:chExt cx="8378953" cy="4789326"/>
          </a:xfrm>
        </p:grpSpPr>
        <p:sp>
          <p:nvSpPr>
            <p:cNvPr id="2054" name="Rectangle 12"/>
            <p:cNvSpPr>
              <a:spLocks noChangeArrowheads="1"/>
            </p:cNvSpPr>
            <p:nvPr/>
          </p:nvSpPr>
          <p:spPr bwMode="auto">
            <a:xfrm>
              <a:off x="7032625" y="5486400"/>
              <a:ext cx="2111375" cy="60228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90488" tIns="44450" rIns="90488" bIns="44450">
              <a:spAutoFit/>
            </a:bodyPr>
            <a:lstStyle/>
            <a:p>
              <a:pPr eaLnBrk="0" hangingPunct="0"/>
              <a:r>
                <a:rPr lang="en-US" sz="1600" b="1" dirty="0">
                  <a:solidFill>
                    <a:schemeClr val="tx2"/>
                  </a:solidFill>
                </a:rPr>
                <a:t>Order Quantity (Q)</a:t>
              </a:r>
            </a:p>
          </p:txBody>
        </p:sp>
        <p:sp>
          <p:nvSpPr>
            <p:cNvPr id="2055" name="Rectangle 3"/>
            <p:cNvSpPr>
              <a:spLocks noChangeArrowheads="1"/>
            </p:cNvSpPr>
            <p:nvPr/>
          </p:nvSpPr>
          <p:spPr bwMode="auto">
            <a:xfrm>
              <a:off x="2022475" y="1600200"/>
              <a:ext cx="6567527" cy="53866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sz="2800" b="1" dirty="0">
                  <a:solidFill>
                    <a:schemeClr val="accent1">
                      <a:lumMod val="50000"/>
                    </a:schemeClr>
                  </a:solidFill>
                </a:rPr>
                <a:t>The Total-Cost Curve is U-Shaped</a:t>
              </a:r>
            </a:p>
          </p:txBody>
        </p:sp>
        <p:sp>
          <p:nvSpPr>
            <p:cNvPr id="2056" name="Line 5"/>
            <p:cNvSpPr>
              <a:spLocks noChangeShapeType="1"/>
            </p:cNvSpPr>
            <p:nvPr/>
          </p:nvSpPr>
          <p:spPr bwMode="auto">
            <a:xfrm>
              <a:off x="1211263" y="1752600"/>
              <a:ext cx="7937" cy="3733800"/>
            </a:xfrm>
            <a:prstGeom prst="line">
              <a:avLst/>
            </a:prstGeom>
            <a:noFill/>
            <a:ln w="31750">
              <a:solidFill>
                <a:srgbClr val="333333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057" name="Line 6"/>
            <p:cNvSpPr>
              <a:spLocks noChangeShapeType="1"/>
            </p:cNvSpPr>
            <p:nvPr/>
          </p:nvSpPr>
          <p:spPr bwMode="auto">
            <a:xfrm>
              <a:off x="1219200" y="5486400"/>
              <a:ext cx="6951663" cy="23813"/>
            </a:xfrm>
            <a:prstGeom prst="line">
              <a:avLst/>
            </a:prstGeom>
            <a:noFill/>
            <a:ln w="31750">
              <a:solidFill>
                <a:srgbClr val="33333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0727" name="Arc 7"/>
            <p:cNvSpPr>
              <a:spLocks/>
            </p:cNvSpPr>
            <p:nvPr/>
          </p:nvSpPr>
          <p:spPr bwMode="auto">
            <a:xfrm>
              <a:off x="1755224" y="2091310"/>
              <a:ext cx="5624970" cy="322570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28575" cap="rnd">
              <a:solidFill>
                <a:srgbClr val="00206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59" name="Rectangle 8"/>
            <p:cNvSpPr>
              <a:spLocks noChangeArrowheads="1"/>
            </p:cNvSpPr>
            <p:nvPr/>
          </p:nvSpPr>
          <p:spPr bwMode="auto">
            <a:xfrm>
              <a:off x="6742113" y="4802188"/>
              <a:ext cx="2049153" cy="37941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b="1" dirty="0">
                  <a:solidFill>
                    <a:schemeClr val="tx2"/>
                  </a:solidFill>
                </a:rPr>
                <a:t>Ordering Costs</a:t>
              </a:r>
            </a:p>
          </p:txBody>
        </p:sp>
        <p:sp>
          <p:nvSpPr>
            <p:cNvPr id="30729" name="Line 9"/>
            <p:cNvSpPr>
              <a:spLocks noChangeShapeType="1"/>
            </p:cNvSpPr>
            <p:nvPr/>
          </p:nvSpPr>
          <p:spPr bwMode="auto">
            <a:xfrm flipV="1">
              <a:off x="1212111" y="3199942"/>
              <a:ext cx="6864874" cy="2259966"/>
            </a:xfrm>
            <a:prstGeom prst="line">
              <a:avLst/>
            </a:prstGeom>
            <a:noFill/>
            <a:ln w="28575">
              <a:solidFill>
                <a:schemeClr val="accent5">
                  <a:lumMod val="5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1" name="Line 10"/>
            <p:cNvSpPr>
              <a:spLocks noChangeShapeType="1"/>
            </p:cNvSpPr>
            <p:nvPr/>
          </p:nvSpPr>
          <p:spPr bwMode="auto">
            <a:xfrm>
              <a:off x="3865563" y="4038600"/>
              <a:ext cx="0" cy="1801812"/>
            </a:xfrm>
            <a:prstGeom prst="line">
              <a:avLst/>
            </a:prstGeom>
            <a:noFill/>
            <a:ln w="28575">
              <a:solidFill>
                <a:srgbClr val="CE27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062" name="Rectangle 11"/>
            <p:cNvSpPr>
              <a:spLocks noChangeArrowheads="1"/>
            </p:cNvSpPr>
            <p:nvPr/>
          </p:nvSpPr>
          <p:spPr bwMode="auto">
            <a:xfrm>
              <a:off x="3302000" y="5805433"/>
              <a:ext cx="578395" cy="34761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sz="1600" b="1" dirty="0">
                  <a:solidFill>
                    <a:schemeClr val="tx2"/>
                  </a:solidFill>
                </a:rPr>
                <a:t>Q</a:t>
              </a:r>
              <a:r>
                <a:rPr lang="en-US" sz="1600" b="1" baseline="-25000" dirty="0">
                  <a:solidFill>
                    <a:schemeClr val="tx2"/>
                  </a:solidFill>
                </a:rPr>
                <a:t>O  </a:t>
              </a:r>
            </a:p>
          </p:txBody>
        </p:sp>
        <p:sp>
          <p:nvSpPr>
            <p:cNvPr id="2063" name="Rectangle 16"/>
            <p:cNvSpPr>
              <a:spLocks noChangeArrowheads="1"/>
            </p:cNvSpPr>
            <p:nvPr/>
          </p:nvSpPr>
          <p:spPr bwMode="auto">
            <a:xfrm rot="-5400000">
              <a:off x="16669" y="2112097"/>
              <a:ext cx="1900237" cy="40348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b="1" dirty="0">
                  <a:solidFill>
                    <a:schemeClr val="tx2"/>
                  </a:solidFill>
                </a:rPr>
                <a:t>Annual Cost</a:t>
              </a:r>
              <a:endParaRPr lang="en-US" sz="1600" b="1" dirty="0">
                <a:solidFill>
                  <a:schemeClr val="tx2"/>
                </a:solidFill>
              </a:endParaRPr>
            </a:p>
          </p:txBody>
        </p:sp>
        <p:sp>
          <p:nvSpPr>
            <p:cNvPr id="2064" name="Rectangle 17"/>
            <p:cNvSpPr>
              <a:spLocks noChangeArrowheads="1"/>
            </p:cNvSpPr>
            <p:nvPr/>
          </p:nvSpPr>
          <p:spPr bwMode="auto">
            <a:xfrm>
              <a:off x="3608387" y="5805433"/>
              <a:ext cx="2419482" cy="3475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sz="1600" b="1" dirty="0">
                  <a:solidFill>
                    <a:schemeClr val="tx2"/>
                  </a:solidFill>
                </a:rPr>
                <a:t>(</a:t>
              </a:r>
              <a:r>
                <a:rPr lang="en-US" sz="1400" b="1" dirty="0">
                  <a:solidFill>
                    <a:schemeClr val="tx2"/>
                  </a:solidFill>
                </a:rPr>
                <a:t>optimal order quantity)</a:t>
              </a:r>
            </a:p>
          </p:txBody>
        </p:sp>
        <p:sp>
          <p:nvSpPr>
            <p:cNvPr id="2065" name="Line 19"/>
            <p:cNvSpPr>
              <a:spLocks noChangeShapeType="1"/>
            </p:cNvSpPr>
            <p:nvPr/>
          </p:nvSpPr>
          <p:spPr bwMode="auto">
            <a:xfrm flipH="1">
              <a:off x="2706688" y="2671763"/>
              <a:ext cx="1042987" cy="601662"/>
            </a:xfrm>
            <a:prstGeom prst="line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066" name="Freeform 31"/>
            <p:cNvSpPr>
              <a:spLocks/>
            </p:cNvSpPr>
            <p:nvPr/>
          </p:nvSpPr>
          <p:spPr bwMode="auto">
            <a:xfrm>
              <a:off x="2057400" y="2133600"/>
              <a:ext cx="5943600" cy="1939925"/>
            </a:xfrm>
            <a:custGeom>
              <a:avLst/>
              <a:gdLst>
                <a:gd name="T0" fmla="*/ 0 w 3744"/>
                <a:gd name="T1" fmla="*/ 0 h 1222"/>
                <a:gd name="T2" fmla="*/ 2147483647 w 3744"/>
                <a:gd name="T3" fmla="*/ 2147483647 h 1222"/>
                <a:gd name="T4" fmla="*/ 2147483647 w 3744"/>
                <a:gd name="T5" fmla="*/ 2147483647 h 1222"/>
                <a:gd name="T6" fmla="*/ 2147483647 w 3744"/>
                <a:gd name="T7" fmla="*/ 2147483647 h 1222"/>
                <a:gd name="T8" fmla="*/ 2147483647 w 3744"/>
                <a:gd name="T9" fmla="*/ 2147483647 h 1222"/>
                <a:gd name="T10" fmla="*/ 2147483647 w 3744"/>
                <a:gd name="T11" fmla="*/ 2147483647 h 1222"/>
                <a:gd name="T12" fmla="*/ 2147483647 w 3744"/>
                <a:gd name="T13" fmla="*/ 2147483647 h 122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744"/>
                <a:gd name="T22" fmla="*/ 0 h 1222"/>
                <a:gd name="T23" fmla="*/ 3744 w 3744"/>
                <a:gd name="T24" fmla="*/ 1222 h 122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744" h="1222">
                  <a:moveTo>
                    <a:pt x="0" y="0"/>
                  </a:moveTo>
                  <a:cubicBezTo>
                    <a:pt x="124" y="292"/>
                    <a:pt x="256" y="582"/>
                    <a:pt x="384" y="768"/>
                  </a:cubicBezTo>
                  <a:cubicBezTo>
                    <a:pt x="512" y="954"/>
                    <a:pt x="630" y="1042"/>
                    <a:pt x="768" y="1116"/>
                  </a:cubicBezTo>
                  <a:cubicBezTo>
                    <a:pt x="906" y="1190"/>
                    <a:pt x="1044" y="1222"/>
                    <a:pt x="1212" y="1212"/>
                  </a:cubicBezTo>
                  <a:cubicBezTo>
                    <a:pt x="1380" y="1202"/>
                    <a:pt x="1466" y="1162"/>
                    <a:pt x="1776" y="1056"/>
                  </a:cubicBezTo>
                  <a:cubicBezTo>
                    <a:pt x="2086" y="950"/>
                    <a:pt x="2744" y="696"/>
                    <a:pt x="3072" y="576"/>
                  </a:cubicBezTo>
                  <a:cubicBezTo>
                    <a:pt x="3400" y="456"/>
                    <a:pt x="3632" y="376"/>
                    <a:pt x="3744" y="336"/>
                  </a:cubicBezTo>
                </a:path>
              </a:pathLst>
            </a:custGeom>
            <a:noFill/>
            <a:ln w="28575">
              <a:solidFill>
                <a:srgbClr val="C00000"/>
              </a:solidFill>
              <a:prstDash val="lgDash"/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067" name="Rectangle 32"/>
            <p:cNvSpPr>
              <a:spLocks noChangeArrowheads="1"/>
            </p:cNvSpPr>
            <p:nvPr/>
          </p:nvSpPr>
          <p:spPr bwMode="auto">
            <a:xfrm>
              <a:off x="6705600" y="3657600"/>
              <a:ext cx="1922184" cy="37941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b="1" dirty="0">
                  <a:solidFill>
                    <a:schemeClr val="tx2"/>
                  </a:solidFill>
                </a:rPr>
                <a:t>Holding Costs</a:t>
              </a:r>
            </a:p>
          </p:txBody>
        </p:sp>
        <p:graphicFrame>
          <p:nvGraphicFramePr>
            <p:cNvPr id="2050" name="Object 1026"/>
            <p:cNvGraphicFramePr>
              <a:graphicFrameLocks noChangeAspect="1"/>
            </p:cNvGraphicFramePr>
            <p:nvPr/>
          </p:nvGraphicFramePr>
          <p:xfrm>
            <a:off x="4514850" y="3321050"/>
            <a:ext cx="114300" cy="215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86" name="Equation" r:id="rId4" imgW="114120" imgH="215640" progId="Equation.3">
                    <p:embed/>
                  </p:oleObj>
                </mc:Choice>
                <mc:Fallback>
                  <p:oleObj name="Equation" r:id="rId4" imgW="114120" imgH="215640" progId="Equation.3">
                    <p:embed/>
                    <p:pic>
                      <p:nvPicPr>
                        <p:cNvPr id="0" name="Object 10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14850" y="3321050"/>
                          <a:ext cx="114300" cy="2159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1" name="Object 1027"/>
            <p:cNvGraphicFramePr>
              <a:graphicFrameLocks noChangeAspect="1"/>
            </p:cNvGraphicFramePr>
            <p:nvPr/>
          </p:nvGraphicFramePr>
          <p:xfrm>
            <a:off x="3787488" y="2233613"/>
            <a:ext cx="2460912" cy="9667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87" name="Equation" r:id="rId6" imgW="1066680" imgH="419040" progId="Equation.3">
                    <p:embed/>
                  </p:oleObj>
                </mc:Choice>
                <mc:Fallback>
                  <p:oleObj name="Equation" r:id="rId6" imgW="1066680" imgH="419040" progId="Equation.3">
                    <p:embed/>
                    <p:pic>
                      <p:nvPicPr>
                        <p:cNvPr id="0" name="Object 10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87488" y="2233613"/>
                          <a:ext cx="2460912" cy="9667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>
    <p:dissolv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347663"/>
            <a:ext cx="8229600" cy="688975"/>
          </a:xfrm>
          <a:noFill/>
        </p:spPr>
        <p:txBody>
          <a:bodyPr lIns="90488" tIns="44450" rIns="90488" bIns="44450" anchor="b"/>
          <a:lstStyle/>
          <a:p>
            <a:pPr eaLnBrk="1" hangingPunct="1"/>
            <a:r>
              <a:rPr lang="en-US" dirty="0"/>
              <a:t>Total Annual Cost</a:t>
            </a:r>
          </a:p>
        </p:txBody>
      </p:sp>
      <p:graphicFrame>
        <p:nvGraphicFramePr>
          <p:cNvPr id="1026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561821"/>
              </p:ext>
            </p:extLst>
          </p:nvPr>
        </p:nvGraphicFramePr>
        <p:xfrm>
          <a:off x="1703751" y="1180523"/>
          <a:ext cx="5736498" cy="28580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7" name="Equation" r:id="rId4" imgW="3593880" imgH="1790640" progId="Equation.3">
                  <p:embed/>
                </p:oleObj>
              </mc:Choice>
              <mc:Fallback>
                <p:oleObj name="Equation" r:id="rId4" imgW="3593880" imgH="1790640" progId="Equation.3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3751" y="1180523"/>
                        <a:ext cx="5736498" cy="2858077"/>
                      </a:xfrm>
                      <a:prstGeom prst="rect">
                        <a:avLst/>
                      </a:prstGeom>
                      <a:solidFill>
                        <a:schemeClr val="bg2">
                          <a:lumMod val="9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2">
            <a:extLst>
              <a:ext uri="{FF2B5EF4-FFF2-40B4-BE49-F238E27FC236}">
                <a16:creationId xmlns:a16="http://schemas.microsoft.com/office/drawing/2014/main" id="{A1F95E53-BD82-474E-A8F4-841500F42BF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9054869"/>
              </p:ext>
            </p:extLst>
          </p:nvPr>
        </p:nvGraphicFramePr>
        <p:xfrm>
          <a:off x="1600200" y="5014302"/>
          <a:ext cx="5736499" cy="9309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8" name="Equation" r:id="rId6" imgW="2895480" imgH="469800" progId="Equation.3">
                  <p:embed/>
                </p:oleObj>
              </mc:Choice>
              <mc:Fallback>
                <p:oleObj name="Equation" r:id="rId6" imgW="2895480" imgH="469800" progId="Equation.3">
                  <p:embed/>
                  <p:pic>
                    <p:nvPicPr>
                      <p:cNvPr id="307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5014302"/>
                        <a:ext cx="5736499" cy="930934"/>
                      </a:xfrm>
                      <a:prstGeom prst="rect">
                        <a:avLst/>
                      </a:prstGeom>
                      <a:solidFill>
                        <a:schemeClr val="bg2">
                          <a:lumMod val="9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029BF22E-506E-44B7-810E-7908EC5323A0}"/>
              </a:ext>
            </a:extLst>
          </p:cNvPr>
          <p:cNvSpPr/>
          <p:nvPr/>
        </p:nvSpPr>
        <p:spPr>
          <a:xfrm>
            <a:off x="611529" y="4229314"/>
            <a:ext cx="49600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3200" b="1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rPr>
              <a:t>Economic Order Quantity </a:t>
            </a: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524000"/>
            <a:ext cx="7848600" cy="45720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AU" sz="2300" b="0" dirty="0"/>
              <a:t>A local distributor for a national tire company expects to sell approximately 9,600 steel-belted radial tires of a certain size and tread design next year. Annual carrying cost is $16 per tire, and ordering cost is $75. </a:t>
            </a:r>
          </a:p>
          <a:p>
            <a:pPr marL="0" indent="0">
              <a:buNone/>
            </a:pPr>
            <a:endParaRPr lang="en-AU" sz="2300" b="0" dirty="0"/>
          </a:p>
          <a:p>
            <a:pPr marL="0" indent="0">
              <a:buNone/>
            </a:pPr>
            <a:r>
              <a:rPr lang="en-AU" sz="2300" b="0" dirty="0"/>
              <a:t>a. What is the </a:t>
            </a:r>
            <a:r>
              <a:rPr lang="en-AU" sz="2300" b="0" dirty="0" err="1"/>
              <a:t>EOQ</a:t>
            </a:r>
            <a:r>
              <a:rPr lang="en-AU" sz="2300" b="0" dirty="0"/>
              <a:t>?</a:t>
            </a:r>
          </a:p>
          <a:p>
            <a:pPr marL="0" indent="0">
              <a:buNone/>
            </a:pPr>
            <a:r>
              <a:rPr lang="en-AU" sz="2300" b="0" dirty="0"/>
              <a:t>b. What is the total annual cost if the </a:t>
            </a:r>
            <a:r>
              <a:rPr lang="en-AU" sz="2300" b="0" dirty="0" err="1"/>
              <a:t>EOQ</a:t>
            </a:r>
            <a:r>
              <a:rPr lang="en-AU" sz="2300" b="0" dirty="0"/>
              <a:t> quantity is ordered?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dirty="0"/>
              <a:t>Solution: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sz="2300" b="0" dirty="0"/>
              <a:t>D = 9,600 tires per year</a:t>
            </a:r>
          </a:p>
          <a:p>
            <a:pPr marL="0" indent="0">
              <a:buNone/>
            </a:pPr>
            <a:r>
              <a:rPr lang="en-AU" sz="2300" b="0" dirty="0"/>
              <a:t>H = $16 per unit per year</a:t>
            </a:r>
          </a:p>
          <a:p>
            <a:pPr marL="0" indent="0">
              <a:buNone/>
            </a:pPr>
            <a:r>
              <a:rPr lang="en-AU" sz="2300" b="0" dirty="0"/>
              <a:t>S = $75</a:t>
            </a:r>
          </a:p>
          <a:p>
            <a:pPr marL="0" indent="0">
              <a:buNone/>
            </a:pPr>
            <a:endParaRPr lang="en-AU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5300" y="152400"/>
            <a:ext cx="8229600" cy="1066800"/>
          </a:xfrm>
        </p:spPr>
        <p:txBody>
          <a:bodyPr/>
          <a:lstStyle/>
          <a:p>
            <a:r>
              <a:rPr lang="en-AU" dirty="0" err="1"/>
              <a:t>EOQ</a:t>
            </a:r>
            <a:r>
              <a:rPr lang="en-AU" dirty="0"/>
              <a:t> Example</a:t>
            </a:r>
          </a:p>
        </p:txBody>
      </p:sp>
    </p:spTree>
    <p:extLst>
      <p:ext uri="{BB962C8B-B14F-4D97-AF65-F5344CB8AC3E}">
        <p14:creationId xmlns:p14="http://schemas.microsoft.com/office/powerpoint/2010/main" val="8419796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err="1"/>
              <a:t>EOQ</a:t>
            </a:r>
            <a:r>
              <a:rPr lang="en-AU" dirty="0"/>
              <a:t> Example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324A40C-DFFC-4658-9CF9-59054EA06A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752600"/>
            <a:ext cx="6791325" cy="37469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889759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ts val="600"/>
              </a:spcBef>
            </a:pPr>
            <a:r>
              <a:rPr lang="en-US" sz="2400" b="0" dirty="0"/>
              <a:t>The batch mode is widely used in production.  In certain instances, the capacity to produce a part exceeds its usage (demand rate)</a:t>
            </a:r>
          </a:p>
          <a:p>
            <a:pPr lvl="1">
              <a:spcBef>
                <a:spcPts val="600"/>
              </a:spcBef>
            </a:pPr>
            <a:r>
              <a:rPr lang="en-US" sz="2200" b="0" dirty="0"/>
              <a:t>Assumptions</a:t>
            </a:r>
          </a:p>
          <a:p>
            <a:pPr marL="1120140" lvl="2" indent="-342900">
              <a:spcBef>
                <a:spcPts val="600"/>
              </a:spcBef>
              <a:buFont typeface="+mj-lt"/>
              <a:buAutoNum type="arabicPeriod"/>
            </a:pPr>
            <a:r>
              <a:rPr lang="en-US" sz="1700" dirty="0"/>
              <a:t>Only one item is involved</a:t>
            </a:r>
          </a:p>
          <a:p>
            <a:pPr marL="1120140" lvl="2" indent="-342900">
              <a:spcBef>
                <a:spcPts val="600"/>
              </a:spcBef>
              <a:buFont typeface="+mj-lt"/>
              <a:buAutoNum type="arabicPeriod"/>
            </a:pPr>
            <a:r>
              <a:rPr lang="en-US" sz="1700" dirty="0"/>
              <a:t>Annual demand requirements are known</a:t>
            </a:r>
          </a:p>
          <a:p>
            <a:pPr marL="1120140" lvl="2" indent="-342900">
              <a:spcBef>
                <a:spcPts val="600"/>
              </a:spcBef>
              <a:buFont typeface="+mj-lt"/>
              <a:buAutoNum type="arabicPeriod"/>
            </a:pPr>
            <a:r>
              <a:rPr lang="en-US" sz="1700" dirty="0"/>
              <a:t>Usage rate is constant</a:t>
            </a:r>
          </a:p>
          <a:p>
            <a:pPr marL="1120140" lvl="2" indent="-342900">
              <a:spcBef>
                <a:spcPts val="600"/>
              </a:spcBef>
              <a:buFont typeface="+mj-lt"/>
              <a:buAutoNum type="arabicPeriod"/>
            </a:pPr>
            <a:r>
              <a:rPr lang="en-US" sz="1700" dirty="0"/>
              <a:t>Usage occurs continually, but production occurs periodically</a:t>
            </a:r>
          </a:p>
          <a:p>
            <a:pPr marL="1120140" lvl="2" indent="-342900">
              <a:spcBef>
                <a:spcPts val="600"/>
              </a:spcBef>
              <a:buFont typeface="+mj-lt"/>
              <a:buAutoNum type="arabicPeriod"/>
            </a:pPr>
            <a:r>
              <a:rPr lang="en-US" sz="1700" dirty="0"/>
              <a:t>The production rate is constant</a:t>
            </a:r>
          </a:p>
          <a:p>
            <a:pPr marL="1120140" lvl="2" indent="-342900">
              <a:spcBef>
                <a:spcPts val="600"/>
              </a:spcBef>
              <a:buFont typeface="+mj-lt"/>
              <a:buAutoNum type="arabicPeriod"/>
            </a:pPr>
            <a:r>
              <a:rPr lang="en-US" sz="1700" dirty="0"/>
              <a:t>Lead time does not vary</a:t>
            </a:r>
          </a:p>
          <a:p>
            <a:pPr marL="1120140" lvl="2" indent="-342900">
              <a:spcBef>
                <a:spcPts val="600"/>
              </a:spcBef>
              <a:buFont typeface="+mj-lt"/>
              <a:buAutoNum type="arabicPeriod"/>
            </a:pPr>
            <a:r>
              <a:rPr lang="en-US" sz="1700" dirty="0"/>
              <a:t>There are no quantity discounts</a:t>
            </a:r>
          </a:p>
        </p:txBody>
      </p:sp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696200" cy="609600"/>
          </a:xfrm>
        </p:spPr>
        <p:txBody>
          <a:bodyPr>
            <a:normAutofit fontScale="90000"/>
          </a:bodyPr>
          <a:lstStyle/>
          <a:p>
            <a:r>
              <a:rPr lang="en-US" dirty="0"/>
              <a:t>How Much to </a:t>
            </a:r>
            <a:r>
              <a:rPr lang="en-US" dirty="0">
                <a:solidFill>
                  <a:srgbClr val="FF0000"/>
                </a:solidFill>
              </a:rPr>
              <a:t>Make</a:t>
            </a:r>
            <a:r>
              <a:rPr lang="en-US" dirty="0"/>
              <a:t>: </a:t>
            </a:r>
            <a:r>
              <a:rPr lang="en-US" sz="3200" dirty="0"/>
              <a:t>Economic Production Quantity (EPQ)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324852" y="152400"/>
            <a:ext cx="8229600" cy="685800"/>
          </a:xfrm>
        </p:spPr>
        <p:txBody>
          <a:bodyPr/>
          <a:lstStyle/>
          <a:p>
            <a:pPr eaLnBrk="1" hangingPunct="1"/>
            <a:r>
              <a:rPr lang="en-US" dirty="0"/>
              <a:t>EPQ: Inventory Profile</a:t>
            </a:r>
          </a:p>
        </p:txBody>
      </p:sp>
      <p:grpSp>
        <p:nvGrpSpPr>
          <p:cNvPr id="33795" name="Group 54"/>
          <p:cNvGrpSpPr>
            <a:grpSpLocks/>
          </p:cNvGrpSpPr>
          <p:nvPr/>
        </p:nvGrpSpPr>
        <p:grpSpPr bwMode="auto">
          <a:xfrm>
            <a:off x="1085839" y="1010924"/>
            <a:ext cx="7050087" cy="3508375"/>
            <a:chOff x="1332385" y="2057400"/>
            <a:chExt cx="7049615" cy="3508177"/>
          </a:xfrm>
        </p:grpSpPr>
        <p:grpSp>
          <p:nvGrpSpPr>
            <p:cNvPr id="33796" name="Group 16"/>
            <p:cNvGrpSpPr>
              <a:grpSpLocks/>
            </p:cNvGrpSpPr>
            <p:nvPr/>
          </p:nvGrpSpPr>
          <p:grpSpPr bwMode="auto">
            <a:xfrm>
              <a:off x="1828800" y="2209800"/>
              <a:ext cx="6553200" cy="3050382"/>
              <a:chOff x="1904206" y="2209800"/>
              <a:chExt cx="6553200" cy="3050382"/>
            </a:xfrm>
          </p:grpSpPr>
          <p:grpSp>
            <p:nvGrpSpPr>
              <p:cNvPr id="33825" name="Group 12"/>
              <p:cNvGrpSpPr>
                <a:grpSpLocks/>
              </p:cNvGrpSpPr>
              <p:nvPr/>
            </p:nvGrpSpPr>
            <p:grpSpPr bwMode="auto">
              <a:xfrm>
                <a:off x="1905000" y="2514600"/>
                <a:ext cx="5486400" cy="2743200"/>
                <a:chOff x="1524794" y="2514600"/>
                <a:chExt cx="5486400" cy="2743200"/>
              </a:xfrm>
            </p:grpSpPr>
            <p:sp>
              <p:nvSpPr>
                <p:cNvPr id="33828" name="Rectangle 7"/>
                <p:cNvSpPr>
                  <a:spLocks noChangeArrowheads="1"/>
                </p:cNvSpPr>
                <p:nvPr/>
              </p:nvSpPr>
              <p:spPr bwMode="auto">
                <a:xfrm>
                  <a:off x="1524794" y="2515394"/>
                  <a:ext cx="913606" cy="2742406"/>
                </a:xfrm>
                <a:prstGeom prst="rect">
                  <a:avLst/>
                </a:prstGeom>
                <a:solidFill>
                  <a:schemeClr val="bg2">
                    <a:lumMod val="90000"/>
                  </a:schemeClr>
                </a:solidFill>
                <a:ln w="9525" algn="ctr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/>
                  <a:endParaRPr lang="en-US" sz="2400" dirty="0">
                    <a:latin typeface="Times New Roman" pitchFamily="18" charset="0"/>
                  </a:endParaRPr>
                </a:p>
              </p:txBody>
            </p:sp>
            <p:sp>
              <p:nvSpPr>
                <p:cNvPr id="33829" name="Rectangle 8"/>
                <p:cNvSpPr>
                  <a:spLocks noChangeArrowheads="1"/>
                </p:cNvSpPr>
                <p:nvPr/>
              </p:nvSpPr>
              <p:spPr bwMode="auto">
                <a:xfrm>
                  <a:off x="4267994" y="2514600"/>
                  <a:ext cx="913606" cy="2742406"/>
                </a:xfrm>
                <a:prstGeom prst="rect">
                  <a:avLst/>
                </a:prstGeom>
                <a:solidFill>
                  <a:schemeClr val="bg2">
                    <a:lumMod val="90000"/>
                  </a:schemeClr>
                </a:solidFill>
                <a:ln w="9525" algn="ctr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/>
                  <a:endParaRPr lang="en-US" sz="2400" dirty="0">
                    <a:latin typeface="Times New Roman" pitchFamily="18" charset="0"/>
                  </a:endParaRPr>
                </a:p>
              </p:txBody>
            </p:sp>
            <p:sp>
              <p:nvSpPr>
                <p:cNvPr id="10" name="Rectangle 9"/>
                <p:cNvSpPr/>
                <p:nvPr/>
              </p:nvSpPr>
              <p:spPr bwMode="auto">
                <a:xfrm>
                  <a:off x="2445127" y="2516162"/>
                  <a:ext cx="1830265" cy="2739870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en-US" sz="2400" dirty="0">
                    <a:latin typeface="Times New Roman" pitchFamily="18" charset="0"/>
                  </a:endParaRPr>
                </a:p>
              </p:txBody>
            </p:sp>
            <p:sp>
              <p:nvSpPr>
                <p:cNvPr id="11" name="Rectangle 10"/>
                <p:cNvSpPr/>
                <p:nvPr/>
              </p:nvSpPr>
              <p:spPr bwMode="auto">
                <a:xfrm>
                  <a:off x="5188143" y="2514574"/>
                  <a:ext cx="1830265" cy="2741458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en-US" sz="2400" dirty="0">
                    <a:latin typeface="Times New Roman" pitchFamily="18" charset="0"/>
                  </a:endParaRPr>
                </a:p>
              </p:txBody>
            </p:sp>
          </p:grpSp>
          <p:cxnSp>
            <p:nvCxnSpPr>
              <p:cNvPr id="33826" name="Straight Connector 4"/>
              <p:cNvCxnSpPr>
                <a:cxnSpLocks noChangeShapeType="1"/>
              </p:cNvCxnSpPr>
              <p:nvPr/>
            </p:nvCxnSpPr>
            <p:spPr bwMode="auto">
              <a:xfrm>
                <a:off x="1905000" y="5257800"/>
                <a:ext cx="6552406" cy="2382"/>
              </a:xfrm>
              <a:prstGeom prst="line">
                <a:avLst/>
              </a:prstGeom>
              <a:noFill/>
              <a:ln w="31750" algn="ctr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33827" name="Straight Arrow Connector 6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379809" y="3734197"/>
                <a:ext cx="3050382" cy="1588"/>
              </a:xfrm>
              <a:prstGeom prst="straightConnector1">
                <a:avLst/>
              </a:prstGeom>
              <a:noFill/>
              <a:ln w="31750" algn="ctr">
                <a:solidFill>
                  <a:schemeClr val="tx1"/>
                </a:solidFill>
                <a:round/>
                <a:headEnd/>
                <a:tailEnd type="arrow" w="med" len="med"/>
              </a:ln>
            </p:spPr>
          </p:cxnSp>
        </p:grpSp>
        <p:sp>
          <p:nvSpPr>
            <p:cNvPr id="33797" name="Rectangle 23"/>
            <p:cNvSpPr>
              <a:spLocks noChangeArrowheads="1"/>
            </p:cNvSpPr>
            <p:nvPr/>
          </p:nvSpPr>
          <p:spPr bwMode="auto">
            <a:xfrm>
              <a:off x="7315994" y="2514600"/>
              <a:ext cx="913606" cy="2742406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 dirty="0">
                <a:latin typeface="Times New Roman" pitchFamily="18" charset="0"/>
              </a:endParaRPr>
            </a:p>
          </p:txBody>
        </p:sp>
        <p:grpSp>
          <p:nvGrpSpPr>
            <p:cNvPr id="33798" name="Group 26"/>
            <p:cNvGrpSpPr>
              <a:grpSpLocks/>
            </p:cNvGrpSpPr>
            <p:nvPr/>
          </p:nvGrpSpPr>
          <p:grpSpPr bwMode="auto">
            <a:xfrm>
              <a:off x="1830388" y="3733800"/>
              <a:ext cx="6399212" cy="1526382"/>
              <a:chOff x="1830388" y="3733800"/>
              <a:chExt cx="6399212" cy="1526382"/>
            </a:xfrm>
          </p:grpSpPr>
          <p:cxnSp>
            <p:nvCxnSpPr>
              <p:cNvPr id="33820" name="Straight Connector 18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1523603" y="4040585"/>
                <a:ext cx="1526382" cy="912812"/>
              </a:xfrm>
              <a:prstGeom prst="line">
                <a:avLst/>
              </a:prstGeom>
              <a:noFill/>
              <a:ln w="25400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3821" name="Straight Connector 19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4266803" y="4040585"/>
                <a:ext cx="1526382" cy="912812"/>
              </a:xfrm>
              <a:prstGeom prst="line">
                <a:avLst/>
              </a:prstGeom>
              <a:noFill/>
              <a:ln w="25400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3822" name="Straight Connector 21"/>
              <p:cNvCxnSpPr>
                <a:cxnSpLocks noChangeShapeType="1"/>
              </p:cNvCxnSpPr>
              <p:nvPr/>
            </p:nvCxnSpPr>
            <p:spPr bwMode="auto">
              <a:xfrm>
                <a:off x="2743200" y="3733800"/>
                <a:ext cx="1829594" cy="1526382"/>
              </a:xfrm>
              <a:prstGeom prst="line">
                <a:avLst/>
              </a:prstGeom>
              <a:noFill/>
              <a:ln w="25400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3823" name="Straight Connector 22"/>
              <p:cNvCxnSpPr>
                <a:cxnSpLocks noChangeShapeType="1"/>
              </p:cNvCxnSpPr>
              <p:nvPr/>
            </p:nvCxnSpPr>
            <p:spPr bwMode="auto">
              <a:xfrm>
                <a:off x="5485606" y="3733800"/>
                <a:ext cx="1829594" cy="1526382"/>
              </a:xfrm>
              <a:prstGeom prst="line">
                <a:avLst/>
              </a:prstGeom>
              <a:noFill/>
              <a:ln w="25400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3824" name="Straight Connector 25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7010003" y="4040585"/>
                <a:ext cx="1526382" cy="912812"/>
              </a:xfrm>
              <a:prstGeom prst="line">
                <a:avLst/>
              </a:prstGeom>
              <a:noFill/>
              <a:ln w="25400" algn="ctr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cxnSp>
          <p:nvCxnSpPr>
            <p:cNvPr id="33799" name="Straight Connector 28"/>
            <p:cNvCxnSpPr>
              <a:cxnSpLocks noChangeShapeType="1"/>
            </p:cNvCxnSpPr>
            <p:nvPr/>
          </p:nvCxnSpPr>
          <p:spPr bwMode="auto">
            <a:xfrm rot="5400000" flipH="1" flipV="1">
              <a:off x="1143794" y="3656806"/>
              <a:ext cx="2284412" cy="914400"/>
            </a:xfrm>
            <a:prstGeom prst="line">
              <a:avLst/>
            </a:prstGeom>
            <a:noFill/>
            <a:ln w="1587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cxnSp>
          <p:nvCxnSpPr>
            <p:cNvPr id="33800" name="Straight Connector 29"/>
            <p:cNvCxnSpPr>
              <a:cxnSpLocks noChangeShapeType="1"/>
            </p:cNvCxnSpPr>
            <p:nvPr/>
          </p:nvCxnSpPr>
          <p:spPr bwMode="auto">
            <a:xfrm rot="5400000" flipH="1" flipV="1">
              <a:off x="3886994" y="3656806"/>
              <a:ext cx="2284412" cy="914400"/>
            </a:xfrm>
            <a:prstGeom prst="line">
              <a:avLst/>
            </a:prstGeom>
            <a:noFill/>
            <a:ln w="1587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cxnSp>
          <p:nvCxnSpPr>
            <p:cNvPr id="33801" name="Straight Connector 30"/>
            <p:cNvCxnSpPr>
              <a:cxnSpLocks noChangeShapeType="1"/>
            </p:cNvCxnSpPr>
            <p:nvPr/>
          </p:nvCxnSpPr>
          <p:spPr bwMode="auto">
            <a:xfrm rot="5400000" flipH="1" flipV="1">
              <a:off x="6630194" y="3656806"/>
              <a:ext cx="2284412" cy="914400"/>
            </a:xfrm>
            <a:prstGeom prst="line">
              <a:avLst/>
            </a:prstGeom>
            <a:noFill/>
            <a:ln w="1587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cxnSp>
          <p:nvCxnSpPr>
            <p:cNvPr id="33802" name="Straight Connector 32"/>
            <p:cNvCxnSpPr>
              <a:cxnSpLocks noChangeShapeType="1"/>
            </p:cNvCxnSpPr>
            <p:nvPr/>
          </p:nvCxnSpPr>
          <p:spPr bwMode="auto">
            <a:xfrm>
              <a:off x="1828800" y="3733800"/>
              <a:ext cx="2743200" cy="1588"/>
            </a:xfrm>
            <a:prstGeom prst="line">
              <a:avLst/>
            </a:prstGeom>
            <a:noFill/>
            <a:ln w="1587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cxnSp>
          <p:nvCxnSpPr>
            <p:cNvPr id="33803" name="Straight Connector 33"/>
            <p:cNvCxnSpPr>
              <a:cxnSpLocks noChangeShapeType="1"/>
            </p:cNvCxnSpPr>
            <p:nvPr/>
          </p:nvCxnSpPr>
          <p:spPr bwMode="auto">
            <a:xfrm>
              <a:off x="1828800" y="2971800"/>
              <a:ext cx="2743200" cy="1588"/>
            </a:xfrm>
            <a:prstGeom prst="line">
              <a:avLst/>
            </a:prstGeom>
            <a:noFill/>
            <a:ln w="1587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cxnSp>
          <p:nvCxnSpPr>
            <p:cNvPr id="33804" name="Straight Connector 35"/>
            <p:cNvCxnSpPr>
              <a:cxnSpLocks noChangeShapeType="1"/>
            </p:cNvCxnSpPr>
            <p:nvPr/>
          </p:nvCxnSpPr>
          <p:spPr bwMode="auto">
            <a:xfrm>
              <a:off x="5485606" y="3733800"/>
              <a:ext cx="1829594" cy="1588"/>
            </a:xfrm>
            <a:prstGeom prst="line">
              <a:avLst/>
            </a:prstGeom>
            <a:noFill/>
            <a:ln w="1587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cxnSp>
          <p:nvCxnSpPr>
            <p:cNvPr id="33805" name="Straight Connector 36"/>
            <p:cNvCxnSpPr>
              <a:cxnSpLocks noChangeShapeType="1"/>
            </p:cNvCxnSpPr>
            <p:nvPr/>
          </p:nvCxnSpPr>
          <p:spPr bwMode="auto">
            <a:xfrm>
              <a:off x="5486400" y="2971800"/>
              <a:ext cx="1829594" cy="1588"/>
            </a:xfrm>
            <a:prstGeom prst="line">
              <a:avLst/>
            </a:prstGeom>
            <a:noFill/>
            <a:ln w="1587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33806" name="TextBox 37"/>
            <p:cNvSpPr txBox="1">
              <a:spLocks noChangeArrowheads="1"/>
            </p:cNvSpPr>
            <p:nvPr/>
          </p:nvSpPr>
          <p:spPr bwMode="auto">
            <a:xfrm>
              <a:off x="1447800" y="2057400"/>
              <a:ext cx="36420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i="1" dirty="0"/>
                <a:t>Q</a:t>
              </a:r>
            </a:p>
          </p:txBody>
        </p:sp>
        <p:sp>
          <p:nvSpPr>
            <p:cNvPr id="33807" name="TextBox 38"/>
            <p:cNvSpPr txBox="1">
              <a:spLocks noChangeArrowheads="1"/>
            </p:cNvSpPr>
            <p:nvPr/>
          </p:nvSpPr>
          <p:spPr bwMode="auto">
            <a:xfrm>
              <a:off x="1372069" y="2819400"/>
              <a:ext cx="449132" cy="3693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i="1" dirty="0"/>
                <a:t>Q</a:t>
              </a:r>
              <a:r>
                <a:rPr lang="en-US" i="1" baseline="-25000" dirty="0"/>
                <a:t>p</a:t>
              </a:r>
              <a:endParaRPr lang="en-US" i="1" dirty="0"/>
            </a:p>
          </p:txBody>
        </p:sp>
        <p:sp>
          <p:nvSpPr>
            <p:cNvPr id="33808" name="TextBox 39"/>
            <p:cNvSpPr txBox="1">
              <a:spLocks noChangeArrowheads="1"/>
            </p:cNvSpPr>
            <p:nvPr/>
          </p:nvSpPr>
          <p:spPr bwMode="auto">
            <a:xfrm>
              <a:off x="1332385" y="3516868"/>
              <a:ext cx="53893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US" i="1" dirty="0"/>
                <a:t>I</a:t>
              </a:r>
              <a:r>
                <a:rPr lang="en-US" i="1" baseline="-25000" dirty="0"/>
                <a:t>max</a:t>
              </a:r>
              <a:endParaRPr lang="en-US" i="1" dirty="0"/>
            </a:p>
          </p:txBody>
        </p:sp>
        <p:sp>
          <p:nvSpPr>
            <p:cNvPr id="33809" name="TextBox 40"/>
            <p:cNvSpPr txBox="1">
              <a:spLocks noChangeArrowheads="1"/>
            </p:cNvSpPr>
            <p:nvPr/>
          </p:nvSpPr>
          <p:spPr bwMode="auto">
            <a:xfrm>
              <a:off x="1828800" y="2514600"/>
              <a:ext cx="91723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dirty="0"/>
                <a:t>Production</a:t>
              </a:r>
            </a:p>
            <a:p>
              <a:r>
                <a:rPr lang="en-US" sz="1200" dirty="0"/>
                <a:t>and usage</a:t>
              </a:r>
            </a:p>
          </p:txBody>
        </p:sp>
        <p:sp>
          <p:nvSpPr>
            <p:cNvPr id="33810" name="TextBox 41"/>
            <p:cNvSpPr txBox="1">
              <a:spLocks noChangeArrowheads="1"/>
            </p:cNvSpPr>
            <p:nvPr/>
          </p:nvSpPr>
          <p:spPr bwMode="auto">
            <a:xfrm>
              <a:off x="4569161" y="2514600"/>
              <a:ext cx="91723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dirty="0"/>
                <a:t>Production</a:t>
              </a:r>
            </a:p>
            <a:p>
              <a:r>
                <a:rPr lang="en-US" sz="1200" dirty="0"/>
                <a:t>and usage</a:t>
              </a:r>
            </a:p>
          </p:txBody>
        </p:sp>
        <p:sp>
          <p:nvSpPr>
            <p:cNvPr id="33811" name="TextBox 42"/>
            <p:cNvSpPr txBox="1">
              <a:spLocks noChangeArrowheads="1"/>
            </p:cNvSpPr>
            <p:nvPr/>
          </p:nvSpPr>
          <p:spPr bwMode="auto">
            <a:xfrm>
              <a:off x="7312361" y="2514600"/>
              <a:ext cx="91723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dirty="0"/>
                <a:t>Production</a:t>
              </a:r>
            </a:p>
            <a:p>
              <a:r>
                <a:rPr lang="en-US" sz="1200" dirty="0"/>
                <a:t>and usage</a:t>
              </a:r>
            </a:p>
          </p:txBody>
        </p:sp>
        <p:sp>
          <p:nvSpPr>
            <p:cNvPr id="33812" name="TextBox 43"/>
            <p:cNvSpPr txBox="1">
              <a:spLocks noChangeArrowheads="1"/>
            </p:cNvSpPr>
            <p:nvPr/>
          </p:nvSpPr>
          <p:spPr bwMode="auto">
            <a:xfrm>
              <a:off x="3273761" y="2514600"/>
              <a:ext cx="62709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dirty="0"/>
                <a:t>Usage</a:t>
              </a:r>
            </a:p>
            <a:p>
              <a:r>
                <a:rPr lang="en-US" sz="1200" dirty="0"/>
                <a:t>only</a:t>
              </a:r>
            </a:p>
          </p:txBody>
        </p:sp>
        <p:sp>
          <p:nvSpPr>
            <p:cNvPr id="33813" name="TextBox 44"/>
            <p:cNvSpPr txBox="1">
              <a:spLocks noChangeArrowheads="1"/>
            </p:cNvSpPr>
            <p:nvPr/>
          </p:nvSpPr>
          <p:spPr bwMode="auto">
            <a:xfrm>
              <a:off x="6096000" y="2514600"/>
              <a:ext cx="62709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dirty="0"/>
                <a:t>Usage</a:t>
              </a:r>
            </a:p>
            <a:p>
              <a:r>
                <a:rPr lang="en-US" sz="1200" dirty="0"/>
                <a:t>only</a:t>
              </a:r>
            </a:p>
          </p:txBody>
        </p:sp>
        <p:sp>
          <p:nvSpPr>
            <p:cNvPr id="33814" name="TextBox 45"/>
            <p:cNvSpPr txBox="1">
              <a:spLocks noChangeArrowheads="1"/>
            </p:cNvSpPr>
            <p:nvPr/>
          </p:nvSpPr>
          <p:spPr bwMode="auto">
            <a:xfrm>
              <a:off x="2971800" y="3119735"/>
              <a:ext cx="95090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dirty="0"/>
                <a:t>Cumulative</a:t>
              </a:r>
            </a:p>
            <a:p>
              <a:r>
                <a:rPr lang="en-US" sz="1200" dirty="0"/>
                <a:t>production</a:t>
              </a:r>
            </a:p>
          </p:txBody>
        </p:sp>
        <p:cxnSp>
          <p:nvCxnSpPr>
            <p:cNvPr id="33815" name="Straight Arrow Connector 47"/>
            <p:cNvCxnSpPr>
              <a:cxnSpLocks noChangeShapeType="1"/>
            </p:cNvCxnSpPr>
            <p:nvPr/>
          </p:nvCxnSpPr>
          <p:spPr bwMode="auto">
            <a:xfrm rot="10800000" flipV="1">
              <a:off x="2590800" y="3350568"/>
              <a:ext cx="457200" cy="2232"/>
            </a:xfrm>
            <a:prstGeom prst="straightConnector1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33816" name="TextBox 48"/>
            <p:cNvSpPr txBox="1">
              <a:spLocks noChangeArrowheads="1"/>
            </p:cNvSpPr>
            <p:nvPr/>
          </p:nvSpPr>
          <p:spPr bwMode="auto">
            <a:xfrm>
              <a:off x="2590800" y="4567535"/>
              <a:ext cx="73770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dirty="0"/>
                <a:t>Amount</a:t>
              </a:r>
            </a:p>
            <a:p>
              <a:r>
                <a:rPr lang="en-US" sz="1200" dirty="0"/>
                <a:t>on hand</a:t>
              </a:r>
            </a:p>
          </p:txBody>
        </p:sp>
        <p:cxnSp>
          <p:nvCxnSpPr>
            <p:cNvPr id="33817" name="Straight Arrow Connector 50"/>
            <p:cNvCxnSpPr>
              <a:cxnSpLocks noChangeShapeType="1"/>
              <a:stCxn id="33816" idx="1"/>
            </p:cNvCxnSpPr>
            <p:nvPr/>
          </p:nvCxnSpPr>
          <p:spPr bwMode="auto">
            <a:xfrm rot="10800000">
              <a:off x="2209800" y="4567536"/>
              <a:ext cx="381000" cy="230833"/>
            </a:xfrm>
            <a:prstGeom prst="straightConnector1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33818" name="Straight Arrow Connector 52"/>
            <p:cNvCxnSpPr>
              <a:cxnSpLocks noChangeShapeType="1"/>
              <a:stCxn id="33816" idx="3"/>
            </p:cNvCxnSpPr>
            <p:nvPr/>
          </p:nvCxnSpPr>
          <p:spPr bwMode="auto">
            <a:xfrm flipV="1">
              <a:off x="3328502" y="4567535"/>
              <a:ext cx="405298" cy="230833"/>
            </a:xfrm>
            <a:prstGeom prst="straightConnector1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33819" name="TextBox 53"/>
            <p:cNvSpPr txBox="1">
              <a:spLocks noChangeArrowheads="1"/>
            </p:cNvSpPr>
            <p:nvPr/>
          </p:nvSpPr>
          <p:spPr bwMode="auto">
            <a:xfrm>
              <a:off x="7772400" y="5257800"/>
              <a:ext cx="575542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dirty="0"/>
                <a:t>Time</a:t>
              </a:r>
            </a:p>
          </p:txBody>
        </p:sp>
      </p:grp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9694068"/>
              </p:ext>
            </p:extLst>
          </p:nvPr>
        </p:nvGraphicFramePr>
        <p:xfrm>
          <a:off x="1963312" y="4519299"/>
          <a:ext cx="5462587" cy="2128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2" name="Visio" r:id="rId4" imgW="5463169" imgH="2128248" progId="Visio.Drawing.11">
                  <p:embed/>
                </p:oleObj>
              </mc:Choice>
              <mc:Fallback>
                <p:oleObj name="Visio" r:id="rId4" imgW="5463169" imgH="2128248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63312" y="4519299"/>
                        <a:ext cx="5462587" cy="21288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Content Placeholder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1181089"/>
              </p:ext>
            </p:extLst>
          </p:nvPr>
        </p:nvGraphicFramePr>
        <p:xfrm>
          <a:off x="1828800" y="871538"/>
          <a:ext cx="4518025" cy="4043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86" name="Equation" r:id="rId3" imgW="2298600" imgH="2057400" progId="Equation.3">
                  <p:embed/>
                </p:oleObj>
              </mc:Choice>
              <mc:Fallback>
                <p:oleObj name="Equation" r:id="rId3" imgW="2298600" imgH="2057400" progId="Equation.3">
                  <p:embed/>
                  <p:pic>
                    <p:nvPicPr>
                      <p:cNvPr id="0" name="Content Placeholder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871538"/>
                        <a:ext cx="4518025" cy="4043362"/>
                      </a:xfrm>
                      <a:prstGeom prst="rect">
                        <a:avLst/>
                      </a:prstGeom>
                      <a:solidFill>
                        <a:schemeClr val="bg2">
                          <a:lumMod val="9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0" name="Title 1"/>
          <p:cNvSpPr>
            <a:spLocks noGrp="1"/>
          </p:cNvSpPr>
          <p:nvPr>
            <p:ph type="title"/>
          </p:nvPr>
        </p:nvSpPr>
        <p:spPr>
          <a:xfrm>
            <a:off x="324852" y="152400"/>
            <a:ext cx="8229600" cy="685800"/>
          </a:xfrm>
        </p:spPr>
        <p:txBody>
          <a:bodyPr/>
          <a:lstStyle/>
          <a:p>
            <a:pPr eaLnBrk="1" hangingPunct="1"/>
            <a:r>
              <a:rPr lang="en-US" dirty="0"/>
              <a:t>EPQ – Total Cost</a:t>
            </a:r>
          </a:p>
        </p:txBody>
      </p:sp>
      <p:graphicFrame>
        <p:nvGraphicFramePr>
          <p:cNvPr id="2" name="Object 1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4212137239"/>
              </p:ext>
            </p:extLst>
          </p:nvPr>
        </p:nvGraphicFramePr>
        <p:xfrm>
          <a:off x="2151063" y="5414963"/>
          <a:ext cx="3875087" cy="1062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87" name="Equation" r:id="rId5" imgW="1714320" imgH="469800" progId="Equation.3">
                  <p:embed/>
                </p:oleObj>
              </mc:Choice>
              <mc:Fallback>
                <p:oleObj name="Equation" r:id="rId5" imgW="1714320" imgH="469800" progId="Equation.3">
                  <p:embed/>
                  <p:pic>
                    <p:nvPicPr>
                      <p:cNvPr id="0" name="Content Placeholder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1063" y="5414963"/>
                        <a:ext cx="3875087" cy="1062037"/>
                      </a:xfrm>
                      <a:prstGeom prst="rect">
                        <a:avLst/>
                      </a:prstGeom>
                      <a:solidFill>
                        <a:srgbClr val="DDD9C3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852" y="-457200"/>
            <a:ext cx="8229600" cy="1219200"/>
          </a:xfrm>
        </p:spPr>
        <p:txBody>
          <a:bodyPr/>
          <a:lstStyle/>
          <a:p>
            <a:r>
              <a:rPr lang="en-AU" dirty="0" err="1"/>
              <a:t>EPQ</a:t>
            </a:r>
            <a:r>
              <a:rPr lang="en-AU" dirty="0"/>
              <a:t>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8077200" cy="48768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AU" sz="2000" b="0" dirty="0"/>
              <a:t>A toy manufacturer uses 48,000 rubber wheels per year for its popular dump truck series. The firm makes its own wheels, which it can produce at a rate of 800 per day. The toy trucks are assembled uniformly over the entire year. Carrying cost is $1 per wheel a year. Setup cost for a production run of wheels is $45. The firm operates 240 days per year.</a:t>
            </a:r>
          </a:p>
          <a:p>
            <a:pPr marL="0" indent="0">
              <a:buNone/>
            </a:pPr>
            <a:r>
              <a:rPr lang="en-AU" sz="2000" b="0" dirty="0"/>
              <a:t>Determine the: </a:t>
            </a:r>
          </a:p>
          <a:p>
            <a:pPr marL="0" indent="0">
              <a:buNone/>
            </a:pPr>
            <a:endParaRPr lang="en-AU" sz="2000" b="0" dirty="0"/>
          </a:p>
          <a:p>
            <a:pPr marL="0" indent="0">
              <a:buNone/>
            </a:pPr>
            <a:r>
              <a:rPr lang="en-AU" sz="2000" b="0" dirty="0"/>
              <a:t>a. Optimal run size.</a:t>
            </a:r>
          </a:p>
          <a:p>
            <a:pPr marL="0" indent="0">
              <a:buNone/>
            </a:pPr>
            <a:r>
              <a:rPr lang="en-AU" sz="2000" b="0" dirty="0"/>
              <a:t>b. Minimum total annual cost for carrying and setup.</a:t>
            </a:r>
          </a:p>
          <a:p>
            <a:pPr marL="0" indent="0">
              <a:buNone/>
            </a:pPr>
            <a:r>
              <a:rPr lang="en-AU" sz="2000" b="0" dirty="0"/>
              <a:t>c. Cycle time for the optimal run size.</a:t>
            </a:r>
          </a:p>
          <a:p>
            <a:pPr marL="0" indent="0">
              <a:buNone/>
            </a:pPr>
            <a:r>
              <a:rPr lang="en-AU" sz="2200" b="0" dirty="0"/>
              <a:t>d. Run time.</a:t>
            </a:r>
          </a:p>
          <a:p>
            <a:pPr marL="0" indent="0">
              <a:buNone/>
            </a:pPr>
            <a:r>
              <a:rPr lang="en-AU" sz="2200" dirty="0"/>
              <a:t>Solution:</a:t>
            </a:r>
          </a:p>
          <a:p>
            <a:pPr marL="0" indent="0">
              <a:buNone/>
            </a:pPr>
            <a:r>
              <a:rPr lang="en-AU" sz="2000" b="0" dirty="0"/>
              <a:t>D = 48,000 wheels per year; S = $45; H = $1 per wheel per year</a:t>
            </a:r>
          </a:p>
          <a:p>
            <a:pPr marL="0" indent="0">
              <a:buNone/>
            </a:pPr>
            <a:r>
              <a:rPr lang="en-AU" sz="2000" b="0" dirty="0"/>
              <a:t>P = 800 wheels per day; U =  48,000 wheels per 240 days, or 200 wheels per day</a:t>
            </a:r>
          </a:p>
          <a:p>
            <a:endParaRPr lang="en-AU" sz="2200" b="0" i="1" dirty="0"/>
          </a:p>
          <a:p>
            <a:endParaRPr lang="en-AU" sz="2200" b="0" dirty="0"/>
          </a:p>
        </p:txBody>
      </p:sp>
    </p:spTree>
    <p:extLst>
      <p:ext uri="{BB962C8B-B14F-4D97-AF65-F5344CB8AC3E}">
        <p14:creationId xmlns:p14="http://schemas.microsoft.com/office/powerpoint/2010/main" val="27284532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852" y="152400"/>
            <a:ext cx="8229600" cy="685800"/>
          </a:xfrm>
        </p:spPr>
        <p:txBody>
          <a:bodyPr/>
          <a:lstStyle/>
          <a:p>
            <a:r>
              <a:rPr lang="en-AU" dirty="0" err="1"/>
              <a:t>EPQ</a:t>
            </a:r>
            <a:r>
              <a:rPr lang="en-AU" dirty="0"/>
              <a:t> Example</a:t>
            </a:r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953637"/>
            <a:ext cx="7130596" cy="5294763"/>
          </a:xfrm>
          <a:prstGeom prst="rect">
            <a:avLst/>
          </a:prstGeom>
          <a:noFill/>
          <a:ln>
            <a:noFill/>
          </a:ln>
          <a:effectLst>
            <a:outerShdw blurRad="228600" dist="254000" dir="2700000" sx="99000" sy="99000" algn="ctr" rotWithShape="0">
              <a:schemeClr val="bg2">
                <a:lumMod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83074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When to Reorder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b="1" dirty="0"/>
              <a:t>Reorder point</a:t>
            </a:r>
          </a:p>
          <a:p>
            <a:pPr lvl="1" eaLnBrk="1" hangingPunct="1"/>
            <a:r>
              <a:rPr lang="en-US" sz="2000" dirty="0"/>
              <a:t>When the quantity on hand of an item drops to this amount, the item is reordered.</a:t>
            </a:r>
          </a:p>
          <a:p>
            <a:pPr lvl="1" eaLnBrk="1" hangingPunct="1"/>
            <a:r>
              <a:rPr lang="en-US" sz="2000" dirty="0"/>
              <a:t>Determinants of the reorder point</a:t>
            </a:r>
          </a:p>
          <a:p>
            <a:pPr marL="1141413" lvl="2" indent="-457200" eaLnBrk="1" hangingPunct="1">
              <a:buFontTx/>
              <a:buAutoNum type="arabicPeriod"/>
            </a:pPr>
            <a:r>
              <a:rPr lang="en-US" sz="2000" dirty="0"/>
              <a:t>The rate of demand</a:t>
            </a:r>
          </a:p>
          <a:p>
            <a:pPr marL="1141413" lvl="2" indent="-457200" eaLnBrk="1" hangingPunct="1">
              <a:buFontTx/>
              <a:buAutoNum type="arabicPeriod"/>
            </a:pPr>
            <a:r>
              <a:rPr lang="en-US" sz="2000" dirty="0"/>
              <a:t>The lead time</a:t>
            </a:r>
          </a:p>
          <a:p>
            <a:pPr marL="1141413" lvl="2" indent="-457200" eaLnBrk="1" hangingPunct="1">
              <a:buFontTx/>
              <a:buAutoNum type="arabicPeriod"/>
            </a:pPr>
            <a:r>
              <a:rPr lang="en-US" sz="2000" dirty="0"/>
              <a:t>The extent of demand and/or lead time variability</a:t>
            </a:r>
          </a:p>
          <a:p>
            <a:pPr marL="1141413" lvl="2" indent="-457200" eaLnBrk="1" hangingPunct="1">
              <a:buFontTx/>
              <a:buAutoNum type="arabicPeriod"/>
            </a:pPr>
            <a:r>
              <a:rPr lang="en-US" sz="2000" dirty="0"/>
              <a:t>The degree of stockout risk acceptable to management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Content Placeholder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3659743"/>
              </p:ext>
            </p:extLst>
          </p:nvPr>
        </p:nvGraphicFramePr>
        <p:xfrm>
          <a:off x="841375" y="2133600"/>
          <a:ext cx="6931025" cy="1824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38" name="Equation" r:id="rId4" imgW="3377880" imgH="888840" progId="Equation.3">
                  <p:embed/>
                </p:oleObj>
              </mc:Choice>
              <mc:Fallback>
                <p:oleObj name="Equation" r:id="rId4" imgW="3377880" imgH="888840" progId="Equation.3">
                  <p:embed/>
                  <p:pic>
                    <p:nvPicPr>
                      <p:cNvPr id="0" name="Content Placeholder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1375" y="2133600"/>
                        <a:ext cx="6931025" cy="1824038"/>
                      </a:xfrm>
                      <a:prstGeom prst="rect">
                        <a:avLst/>
                      </a:prstGeom>
                      <a:solidFill>
                        <a:schemeClr val="bg2">
                          <a:lumMod val="9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Reorder Point: </a:t>
            </a:r>
            <a:r>
              <a:rPr lang="en-US" dirty="0">
                <a:solidFill>
                  <a:srgbClr val="FF0000"/>
                </a:solidFill>
              </a:rPr>
              <a:t>Under Certainty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b="0" dirty="0"/>
              <a:t>Demand or lead time uncertainty creates the possibility that demand will be greater than available supply</a:t>
            </a:r>
          </a:p>
          <a:p>
            <a:pPr eaLnBrk="1" hangingPunct="1"/>
            <a:r>
              <a:rPr lang="en-US" sz="2400" b="0" dirty="0"/>
              <a:t>To reduce the likelihood of a stockout, it becomes necessary to carry </a:t>
            </a:r>
            <a:r>
              <a:rPr lang="en-US" sz="2400" b="0" u="sng" dirty="0"/>
              <a:t>safety stock</a:t>
            </a:r>
          </a:p>
          <a:p>
            <a:pPr lvl="1" eaLnBrk="1" hangingPunct="1"/>
            <a:r>
              <a:rPr lang="en-US" sz="2000" b="1" dirty="0"/>
              <a:t>Safety stock</a:t>
            </a:r>
          </a:p>
          <a:p>
            <a:pPr lvl="2" eaLnBrk="1" hangingPunct="1"/>
            <a:r>
              <a:rPr lang="en-US" sz="2000" dirty="0"/>
              <a:t>Stock that is held in excess of expected demand due to variable demand and/or lead time</a:t>
            </a:r>
          </a:p>
        </p:txBody>
      </p:sp>
      <p:sp>
        <p:nvSpPr>
          <p:cNvPr id="819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Reorder Point: </a:t>
            </a:r>
            <a:r>
              <a:rPr lang="en-US" dirty="0">
                <a:solidFill>
                  <a:srgbClr val="FF0000"/>
                </a:solidFill>
              </a:rPr>
              <a:t>Under Uncertainty</a:t>
            </a:r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696572"/>
              </p:ext>
            </p:extLst>
          </p:nvPr>
        </p:nvGraphicFramePr>
        <p:xfrm>
          <a:off x="1401763" y="4724400"/>
          <a:ext cx="5913437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62" name="Equation" r:id="rId4" imgW="2463480" imgH="380880" progId="Equation.3">
                  <p:embed/>
                </p:oleObj>
              </mc:Choice>
              <mc:Fallback>
                <p:oleObj name="Equation" r:id="rId4" imgW="2463480" imgH="38088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1763" y="4724400"/>
                        <a:ext cx="5913437" cy="914400"/>
                      </a:xfrm>
                      <a:prstGeom prst="rect">
                        <a:avLst/>
                      </a:prstGeom>
                      <a:solidFill>
                        <a:schemeClr val="bg2">
                          <a:lumMod val="9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dirty="0"/>
              <a:t>As the amount of safety stock carried increases, the risk of stockout decreases.</a:t>
            </a:r>
          </a:p>
          <a:p>
            <a:pPr lvl="1" eaLnBrk="1" hangingPunct="1"/>
            <a:r>
              <a:rPr lang="en-US" sz="2000" dirty="0"/>
              <a:t>This improves customer service level</a:t>
            </a:r>
          </a:p>
          <a:p>
            <a:pPr eaLnBrk="1" hangingPunct="1"/>
            <a:r>
              <a:rPr lang="en-US" sz="2400" b="1" dirty="0"/>
              <a:t>Service level</a:t>
            </a:r>
          </a:p>
          <a:p>
            <a:pPr lvl="1" eaLnBrk="1" hangingPunct="1"/>
            <a:r>
              <a:rPr lang="en-US" sz="2000" dirty="0"/>
              <a:t>The probability that demand will not exceed supply during lead time</a:t>
            </a:r>
          </a:p>
          <a:p>
            <a:pPr lvl="1" eaLnBrk="1" hangingPunct="1"/>
            <a:r>
              <a:rPr lang="en-US" sz="2000" dirty="0"/>
              <a:t>Service level = 100% - Stockout risk</a:t>
            </a:r>
          </a:p>
        </p:txBody>
      </p:sp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Safety Stock?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="b"/>
          <a:lstStyle/>
          <a:p>
            <a:pPr eaLnBrk="1" hangingPunct="1"/>
            <a:r>
              <a:rPr lang="en-US" dirty="0"/>
              <a:t>Reorder Point</a:t>
            </a:r>
          </a:p>
        </p:txBody>
      </p:sp>
      <p:sp>
        <p:nvSpPr>
          <p:cNvPr id="10259" name="Line 33"/>
          <p:cNvSpPr>
            <a:spLocks noChangeShapeType="1"/>
          </p:cNvSpPr>
          <p:nvPr/>
        </p:nvSpPr>
        <p:spPr bwMode="auto">
          <a:xfrm>
            <a:off x="4198938" y="4292600"/>
            <a:ext cx="0" cy="428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23" name="Group 22"/>
          <p:cNvGrpSpPr/>
          <p:nvPr/>
        </p:nvGrpSpPr>
        <p:grpSpPr>
          <a:xfrm>
            <a:off x="838200" y="1752600"/>
            <a:ext cx="6934200" cy="3457448"/>
            <a:chOff x="838200" y="1752600"/>
            <a:chExt cx="6934200" cy="3457448"/>
          </a:xfrm>
        </p:grpSpPr>
        <p:sp>
          <p:nvSpPr>
            <p:cNvPr id="43039" name="Text Box 31"/>
            <p:cNvSpPr txBox="1">
              <a:spLocks noChangeArrowheads="1"/>
            </p:cNvSpPr>
            <p:nvPr/>
          </p:nvSpPr>
          <p:spPr bwMode="auto">
            <a:xfrm>
              <a:off x="5869304" y="1752600"/>
              <a:ext cx="1903096" cy="107721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0" hangingPunct="0"/>
              <a:r>
                <a:rPr lang="en-US" sz="1600" dirty="0">
                  <a:solidFill>
                    <a:srgbClr val="333333"/>
                  </a:solidFill>
                </a:rPr>
                <a:t>The ROP based on a normal</a:t>
              </a:r>
            </a:p>
            <a:p>
              <a:pPr eaLnBrk="0" hangingPunct="0"/>
              <a:r>
                <a:rPr lang="en-US" sz="1600" dirty="0">
                  <a:solidFill>
                    <a:srgbClr val="333333"/>
                  </a:solidFill>
                </a:rPr>
                <a:t>Distribution of lead time demand</a:t>
              </a:r>
            </a:p>
          </p:txBody>
        </p:sp>
        <p:pic>
          <p:nvPicPr>
            <p:cNvPr id="22" name="Picture 21" descr="ste25251_1313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8200" y="1752600"/>
              <a:ext cx="5031104" cy="3457448"/>
            </a:xfrm>
            <a:prstGeom prst="rect">
              <a:avLst/>
            </a:prstGeom>
            <a:noFill/>
            <a:ln>
              <a:noFill/>
            </a:ln>
            <a:effectLst>
              <a:outerShdw blurRad="228600" dist="254000" dir="2700000" sx="99000" sy="99000" algn="ctr" rotWithShape="0">
                <a:schemeClr val="bg2">
                  <a:lumMod val="50000"/>
                </a:schemeClr>
              </a:outerShdw>
            </a:effectLst>
          </p:spPr>
        </p:pic>
      </p:grpSp>
    </p:spTree>
  </p:cSld>
  <p:clrMapOvr>
    <a:masterClrMapping/>
  </p:clrMapOvr>
  <p:transition>
    <p:dissolv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b="0" dirty="0"/>
              <a:t>The amount of safety stock that is appropriate for a given situation depends upon:</a:t>
            </a:r>
          </a:p>
          <a:p>
            <a:pPr marL="801688" lvl="1" indent="-457200" eaLnBrk="1" hangingPunct="1">
              <a:buFontTx/>
              <a:buAutoNum type="arabicPeriod"/>
            </a:pPr>
            <a:r>
              <a:rPr lang="en-US" dirty="0"/>
              <a:t>The average demand rate and average lead time</a:t>
            </a:r>
          </a:p>
          <a:p>
            <a:pPr marL="801688" lvl="1" indent="-457200" eaLnBrk="1" hangingPunct="1">
              <a:buFontTx/>
              <a:buAutoNum type="arabicPeriod"/>
            </a:pPr>
            <a:r>
              <a:rPr lang="en-US" dirty="0"/>
              <a:t>Demand and lead time variability</a:t>
            </a:r>
          </a:p>
          <a:p>
            <a:pPr marL="801688" lvl="1" indent="-457200" eaLnBrk="1" hangingPunct="1">
              <a:buFontTx/>
              <a:buAutoNum type="arabicPeriod"/>
            </a:pPr>
            <a:r>
              <a:rPr lang="en-US" dirty="0"/>
              <a:t>The desired service level</a:t>
            </a:r>
          </a:p>
          <a:p>
            <a:pPr marL="801688" lvl="1" indent="-457200" eaLnBrk="1" hangingPunct="1">
              <a:buFontTx/>
              <a:buNone/>
            </a:pPr>
            <a:endParaRPr lang="en-US" dirty="0"/>
          </a:p>
        </p:txBody>
      </p:sp>
      <p:sp>
        <p:nvSpPr>
          <p:cNvPr id="92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How Much Safety Stock?</a:t>
            </a:r>
          </a:p>
        </p:txBody>
      </p:sp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54" name="Equation" r:id="rId3" imgW="114120" imgH="215640" progId="Equation.3">
                  <p:embed/>
                </p:oleObj>
              </mc:Choice>
              <mc:Fallback>
                <p:oleObj name="Equation" r:id="rId3" imgW="114120" imgH="2156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0932595"/>
              </p:ext>
            </p:extLst>
          </p:nvPr>
        </p:nvGraphicFramePr>
        <p:xfrm>
          <a:off x="1190625" y="3649663"/>
          <a:ext cx="6991350" cy="2538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55" name="Equation" r:id="rId5" imgW="3149280" imgH="1143000" progId="Equation.3">
                  <p:embed/>
                </p:oleObj>
              </mc:Choice>
              <mc:Fallback>
                <p:oleObj name="Equation" r:id="rId5" imgW="3149280" imgH="11430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0625" y="3649663"/>
                        <a:ext cx="6991350" cy="2538412"/>
                      </a:xfrm>
                      <a:prstGeom prst="rect">
                        <a:avLst/>
                      </a:prstGeom>
                      <a:solidFill>
                        <a:schemeClr val="bg2">
                          <a:lumMod val="9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1524000"/>
            <a:ext cx="7848600" cy="45720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AU" sz="2000" b="0" dirty="0"/>
              <a:t>Suppose that the manager of a construction supply house determined from historical records that demand for </a:t>
            </a:r>
            <a:r>
              <a:rPr lang="en-AU" sz="2000" b="0"/>
              <a:t>sand follows </a:t>
            </a:r>
            <a:r>
              <a:rPr lang="en-AU" sz="2000" b="0" dirty="0"/>
              <a:t>a normal distribution. In addition, suppose the manager determined that </a:t>
            </a:r>
            <a:r>
              <a:rPr lang="en-AU" sz="2000" dirty="0">
                <a:solidFill>
                  <a:srgbClr val="FF0000"/>
                </a:solidFill>
              </a:rPr>
              <a:t>demand</a:t>
            </a:r>
            <a:r>
              <a:rPr lang="en-AU" sz="2000" b="0" dirty="0">
                <a:solidFill>
                  <a:srgbClr val="FF0000"/>
                </a:solidFill>
              </a:rPr>
              <a:t> </a:t>
            </a:r>
            <a:r>
              <a:rPr lang="en-AU" sz="2000" b="0" dirty="0"/>
              <a:t>during lead time could be described by a normal distribution that has a mean of 50 tons and a standard deviation of 5 tons. Answer these questions, assuming that the manager is willing to accept a stock-out risk of no more than 3 percent:</a:t>
            </a:r>
          </a:p>
          <a:p>
            <a:pPr marL="0" indent="0" algn="just">
              <a:buNone/>
            </a:pPr>
            <a:endParaRPr lang="en-AU" sz="2000" b="0" dirty="0"/>
          </a:p>
          <a:p>
            <a:pPr marL="0" indent="0">
              <a:buNone/>
            </a:pPr>
            <a:r>
              <a:rPr lang="en-AU" sz="2000" b="0" dirty="0"/>
              <a:t>a. What value of z is appropriate?</a:t>
            </a:r>
          </a:p>
          <a:p>
            <a:pPr marL="0" indent="0">
              <a:buNone/>
            </a:pPr>
            <a:r>
              <a:rPr lang="en-AU" sz="2000" b="0" dirty="0"/>
              <a:t>b. How much safety stock should be held?</a:t>
            </a:r>
          </a:p>
          <a:p>
            <a:pPr marL="0" indent="0">
              <a:buNone/>
            </a:pPr>
            <a:r>
              <a:rPr lang="en-AU" sz="2000" b="0" dirty="0"/>
              <a:t>c. What reorder point should be used?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9200"/>
          </a:xfrm>
        </p:spPr>
        <p:txBody>
          <a:bodyPr/>
          <a:lstStyle/>
          <a:p>
            <a:r>
              <a:rPr lang="en-AU" dirty="0" err="1"/>
              <a:t>ROP</a:t>
            </a:r>
            <a:r>
              <a:rPr lang="en-AU" dirty="0"/>
              <a:t> Example</a:t>
            </a:r>
          </a:p>
        </p:txBody>
      </p:sp>
    </p:spTree>
    <p:extLst>
      <p:ext uri="{BB962C8B-B14F-4D97-AF65-F5344CB8AC3E}">
        <p14:creationId xmlns:p14="http://schemas.microsoft.com/office/powerpoint/2010/main" val="26757879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err="1"/>
              <a:t>ROP</a:t>
            </a:r>
            <a:r>
              <a:rPr lang="en-AU" dirty="0"/>
              <a:t> Example</a:t>
            </a:r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852" y="1981200"/>
            <a:ext cx="8535833" cy="2590800"/>
          </a:xfrm>
          <a:prstGeom prst="rect">
            <a:avLst/>
          </a:prstGeom>
          <a:noFill/>
          <a:ln>
            <a:noFill/>
          </a:ln>
          <a:effectLst>
            <a:outerShdw blurRad="228600" dist="254000" dir="2700000" sx="99000" sy="99000" algn="ctr" rotWithShape="0">
              <a:schemeClr val="bg2">
                <a:lumMod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97828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76600" y="3162300"/>
            <a:ext cx="3429000" cy="685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AU" sz="4000" dirty="0"/>
              <a:t>Question</a:t>
            </a:r>
          </a:p>
        </p:txBody>
      </p:sp>
    </p:spTree>
    <p:extLst>
      <p:ext uri="{BB962C8B-B14F-4D97-AF65-F5344CB8AC3E}">
        <p14:creationId xmlns:p14="http://schemas.microsoft.com/office/powerpoint/2010/main" val="36155551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tevenson 11th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Stevenson 12th - Theme</Template>
  <TotalTime>8998</TotalTime>
  <Pages>1</Pages>
  <Words>1212</Words>
  <Application>Microsoft Office PowerPoint</Application>
  <PresentationFormat>On-screen Show (4:3)</PresentationFormat>
  <Paragraphs>223</Paragraphs>
  <Slides>31</Slides>
  <Notes>15</Notes>
  <HiddenSlides>1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40" baseType="lpstr">
      <vt:lpstr>Arabic Typesetting</vt:lpstr>
      <vt:lpstr>Arial</vt:lpstr>
      <vt:lpstr>Constantia</vt:lpstr>
      <vt:lpstr>Times New Roman</vt:lpstr>
      <vt:lpstr>Wingdings</vt:lpstr>
      <vt:lpstr>Wingdings 2</vt:lpstr>
      <vt:lpstr>Stevenson 11th Theme</vt:lpstr>
      <vt:lpstr>Visio</vt:lpstr>
      <vt:lpstr>Equation</vt:lpstr>
      <vt:lpstr>PowerPoint Presentation</vt:lpstr>
      <vt:lpstr>PowerPoint Presentation</vt:lpstr>
      <vt:lpstr>PowerPoint Presentation</vt:lpstr>
      <vt:lpstr>Learning Objectives</vt:lpstr>
      <vt:lpstr>Inventory</vt:lpstr>
      <vt:lpstr>Types of Inventory</vt:lpstr>
      <vt:lpstr>Inventory Functions</vt:lpstr>
      <vt:lpstr>Objectives of Inventory Control</vt:lpstr>
      <vt:lpstr>ABC Classification System</vt:lpstr>
      <vt:lpstr>Inventory Costs</vt:lpstr>
      <vt:lpstr>Make or Buy Decision</vt:lpstr>
      <vt:lpstr>How Much to Order: Economic Order Quantity (EOQ) Models</vt:lpstr>
      <vt:lpstr>The Inventory Cycle</vt:lpstr>
      <vt:lpstr>Goal: Total Cost Minimization </vt:lpstr>
      <vt:lpstr>Total Annual Cost</vt:lpstr>
      <vt:lpstr>EOQ Example</vt:lpstr>
      <vt:lpstr>EOQ Example</vt:lpstr>
      <vt:lpstr>How Much to Make: Economic Production Quantity (EPQ)</vt:lpstr>
      <vt:lpstr>EPQ: Inventory Profile</vt:lpstr>
      <vt:lpstr>EPQ – Total Cost</vt:lpstr>
      <vt:lpstr>EPQ Example</vt:lpstr>
      <vt:lpstr>EPQ Example</vt:lpstr>
      <vt:lpstr>When to Reorder</vt:lpstr>
      <vt:lpstr>Reorder Point: Under Certainty</vt:lpstr>
      <vt:lpstr>Reorder Point: Under Uncertainty</vt:lpstr>
      <vt:lpstr>Safety Stock?</vt:lpstr>
      <vt:lpstr>Reorder Point</vt:lpstr>
      <vt:lpstr>How Much Safety Stock?</vt:lpstr>
      <vt:lpstr>ROP Example</vt:lpstr>
      <vt:lpstr>ROP Example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PRODUCTIONS/OPERATIONS MANAGEMENT</dc:title>
  <dc:creator>Ralph Butler</dc:creator>
  <cp:lastModifiedBy>Ahmad Abareshi</cp:lastModifiedBy>
  <cp:revision>307</cp:revision>
  <cp:lastPrinted>2019-08-26T01:03:49Z</cp:lastPrinted>
  <dcterms:created xsi:type="dcterms:W3CDTF">1998-04-08T22:10:36Z</dcterms:created>
  <dcterms:modified xsi:type="dcterms:W3CDTF">2019-08-26T01:25:25Z</dcterms:modified>
</cp:coreProperties>
</file>